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5" r:id="rId2"/>
    <p:sldId id="345" r:id="rId3"/>
    <p:sldId id="343" r:id="rId4"/>
    <p:sldId id="351" r:id="rId5"/>
    <p:sldId id="344" r:id="rId6"/>
    <p:sldId id="350" r:id="rId7"/>
    <p:sldId id="306" r:id="rId8"/>
    <p:sldId id="347" r:id="rId9"/>
    <p:sldId id="349" r:id="rId10"/>
    <p:sldId id="348" r:id="rId11"/>
    <p:sldId id="352" r:id="rId12"/>
    <p:sldId id="336" r:id="rId13"/>
    <p:sldId id="353" r:id="rId14"/>
    <p:sldId id="354" r:id="rId15"/>
    <p:sldId id="355" r:id="rId16"/>
    <p:sldId id="356" r:id="rId17"/>
    <p:sldId id="357" r:id="rId18"/>
    <p:sldId id="358" r:id="rId19"/>
    <p:sldId id="341" r:id="rId20"/>
    <p:sldId id="361" r:id="rId21"/>
    <p:sldId id="359" r:id="rId22"/>
    <p:sldId id="360" r:id="rId23"/>
    <p:sldId id="29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pos="688">
          <p15:clr>
            <a:srgbClr val="A4A3A4"/>
          </p15:clr>
        </p15:guide>
        <p15:guide id="4" pos="6992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789"/>
    <a:srgbClr val="898B8F"/>
    <a:srgbClr val="2A0D31"/>
    <a:srgbClr val="3FACC1"/>
    <a:srgbClr val="4BBDB6"/>
    <a:srgbClr val="FE5264"/>
    <a:srgbClr val="FFA85B"/>
    <a:srgbClr val="270827"/>
    <a:srgbClr val="4A2FC8"/>
    <a:srgbClr val="494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48" autoAdjust="0"/>
    <p:restoredTop sz="95536" autoAdjust="0"/>
  </p:normalViewPr>
  <p:slideViewPr>
    <p:cSldViewPr snapToGrid="0">
      <p:cViewPr varScale="1">
        <p:scale>
          <a:sx n="80" d="100"/>
          <a:sy n="80" d="100"/>
        </p:scale>
        <p:origin x="72" y="101"/>
      </p:cViewPr>
      <p:guideLst>
        <p:guide orient="horz" pos="1071"/>
        <p:guide orient="horz" pos="4088"/>
        <p:guide pos="688"/>
        <p:guide pos="6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5EE11-ED85-44B4-8B87-A945AB80CD0F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520E9-B1A1-4137-9147-91D00DE4E9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125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6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46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134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42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2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354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91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啟動文件將使您可以使用有線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XBox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遊戲手柄飛行無人機。</a:t>
            </a:r>
            <a:br>
              <a:rPr lang="zh-TW" altLang="en-US" dirty="0"/>
            </a:b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開啟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tello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並連上</a:t>
            </a: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然後啟動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12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過濾並顯示來自</a:t>
            </a:r>
            <a:r>
              <a:rPr lang="en-US" altLang="zh-CN" dirty="0" err="1"/>
              <a:t>Tello</a:t>
            </a:r>
            <a:r>
              <a:rPr lang="zh-CN" altLang="en-US" dirty="0"/>
              <a:t>的實時視頻流。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83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029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73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080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08" name="Google Shape;20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571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280" name="Google Shape;28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27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520E9-B1A1-4137-9147-91D00DE4E9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3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4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068166" y="-761385"/>
            <a:ext cx="8982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更多精彩免费</a:t>
            </a:r>
            <a:r>
              <a:rPr lang="en-US" altLang="zh-CN" sz="3600" b="1" dirty="0">
                <a:solidFill>
                  <a:srgbClr val="FF0000"/>
                </a:solidFill>
              </a:rPr>
              <a:t>PPT   </a:t>
            </a:r>
            <a:r>
              <a:rPr lang="zh-CN" altLang="en-US" sz="3600" b="1" dirty="0">
                <a:solidFill>
                  <a:srgbClr val="FF0000"/>
                </a:solidFill>
              </a:rPr>
              <a:t>请在我图网搜索</a:t>
            </a:r>
            <a:r>
              <a:rPr lang="en-US" altLang="zh-CN" sz="3600" b="1" dirty="0">
                <a:solidFill>
                  <a:srgbClr val="0070C0"/>
                </a:solidFill>
              </a:rPr>
              <a:t>MM0358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3BCBB-24B0-4783-BB18-48833E9316A6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DCFFE-4F2F-4A68-AF0D-E2EAADC1D15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068166" y="-761385"/>
            <a:ext cx="8982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更多精彩免费</a:t>
            </a:r>
            <a:r>
              <a:rPr lang="en-US" altLang="zh-CN" sz="3600" b="1" dirty="0">
                <a:solidFill>
                  <a:srgbClr val="FF0000"/>
                </a:solidFill>
              </a:rPr>
              <a:t>PPT   </a:t>
            </a:r>
            <a:r>
              <a:rPr lang="zh-CN" altLang="en-US" sz="3600" b="1" dirty="0">
                <a:solidFill>
                  <a:srgbClr val="FF0000"/>
                </a:solidFill>
              </a:rPr>
              <a:t>请在我图网搜索</a:t>
            </a:r>
            <a:r>
              <a:rPr lang="en-US" altLang="zh-CN" sz="3600" b="1" dirty="0">
                <a:solidFill>
                  <a:srgbClr val="0070C0"/>
                </a:solidFill>
              </a:rPr>
              <a:t>MM0358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pixabay.com/zh/%E6%80%9D%E6%83%B3%E5%AE%B6-%E8%AE%A4%E4%B8%BA-%E6%80%9D%E7%BB%B4-%E6%99%BA%E6%85%A7-%E5%93%8D%E5%BA%94-%E5%90%AF%E7%A4%BA-%E4%BA%BA%E7%9A%84-%E9%9B%95%E5%83%8F-%E6%80%9D%E8%80%83-1027594/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>
          <a:xfrm>
            <a:off x="852055" y="983674"/>
            <a:ext cx="10536381" cy="5514108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76200">
            <a:solidFill>
              <a:schemeClr val="bg1">
                <a:alpha val="6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18"/>
          <p:cNvSpPr txBox="1"/>
          <p:nvPr/>
        </p:nvSpPr>
        <p:spPr>
          <a:xfrm>
            <a:off x="760614" y="1483251"/>
            <a:ext cx="1071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</a:rPr>
              <a:t>智慧無人機偵測小花蔓澤蘭技術</a:t>
            </a:r>
            <a:endParaRPr lang="zh-CN" altLang="en-US" sz="5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77982" y="581891"/>
            <a:ext cx="11336482" cy="6151417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  <a:gd name="connsiteX0-89" fmla="*/ 312794 w 6799974"/>
              <a:gd name="connsiteY0-90" fmla="*/ 0 h 2336800"/>
              <a:gd name="connsiteX1-91" fmla="*/ 6448288 w 6799974"/>
              <a:gd name="connsiteY1-92" fmla="*/ 0 h 2336800"/>
              <a:gd name="connsiteX2-93" fmla="*/ 6799974 w 6799974"/>
              <a:gd name="connsiteY2-94" fmla="*/ 351686 h 2336800"/>
              <a:gd name="connsiteX3-95" fmla="*/ 6799974 w 6799974"/>
              <a:gd name="connsiteY3-96" fmla="*/ 2046523 h 2336800"/>
              <a:gd name="connsiteX4-97" fmla="*/ 6509697 w 6799974"/>
              <a:gd name="connsiteY4-98" fmla="*/ 2336800 h 2336800"/>
              <a:gd name="connsiteX5-99" fmla="*/ 318669 w 6799974"/>
              <a:gd name="connsiteY5-100" fmla="*/ 2336800 h 2336800"/>
              <a:gd name="connsiteX6-101" fmla="*/ 625 w 6799974"/>
              <a:gd name="connsiteY6-102" fmla="*/ 2051235 h 2336800"/>
              <a:gd name="connsiteX7-103" fmla="*/ 1305 w 6799974"/>
              <a:gd name="connsiteY7-104" fmla="*/ 336889 h 2336800"/>
              <a:gd name="connsiteX8-105" fmla="*/ 312794 w 6799974"/>
              <a:gd name="connsiteY8-106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974" h="2336800">
                <a:moveTo>
                  <a:pt x="312794" y="0"/>
                </a:moveTo>
                <a:lnTo>
                  <a:pt x="6448288" y="0"/>
                </a:lnTo>
                <a:lnTo>
                  <a:pt x="6799974" y="351686"/>
                </a:lnTo>
                <a:lnTo>
                  <a:pt x="6799974" y="2046523"/>
                </a:lnTo>
                <a:lnTo>
                  <a:pt x="6509697" y="2336800"/>
                </a:lnTo>
                <a:lnTo>
                  <a:pt x="318669" y="2336800"/>
                </a:lnTo>
                <a:cubicBezTo>
                  <a:pt x="215421" y="2242865"/>
                  <a:pt x="103873" y="2145170"/>
                  <a:pt x="625" y="2051235"/>
                </a:cubicBezTo>
                <a:cubicBezTo>
                  <a:pt x="4858" y="1468373"/>
                  <a:pt x="-2928" y="919751"/>
                  <a:pt x="1305" y="336889"/>
                </a:cubicBezTo>
                <a:lnTo>
                  <a:pt x="312794" y="0"/>
                </a:lnTo>
                <a:close/>
              </a:path>
            </a:pathLst>
          </a:custGeom>
          <a:noFill/>
          <a:ln w="38100">
            <a:solidFill>
              <a:schemeClr val="bg1">
                <a:alpha val="6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 31"/>
          <p:cNvSpPr/>
          <p:nvPr/>
        </p:nvSpPr>
        <p:spPr>
          <a:xfrm>
            <a:off x="637309" y="789709"/>
            <a:ext cx="10972800" cy="5832764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38100">
            <a:solidFill>
              <a:schemeClr val="bg1">
                <a:alpha val="6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2784764" y="3200400"/>
            <a:ext cx="63315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buSzPts val="2400"/>
            </a:pPr>
            <a:r>
              <a:rPr lang="zh-TW" alt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靜宜大學資工系</a:t>
            </a:r>
          </a:p>
          <a:p>
            <a:pPr lvl="0" algn="ctr">
              <a:lnSpc>
                <a:spcPct val="90000"/>
              </a:lnSpc>
              <a:buSzPts val="2400"/>
            </a:pPr>
            <a:endParaRPr lang="zh-TW" altLang="en-US" sz="2800" b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algn="ctr">
              <a:lnSpc>
                <a:spcPct val="90000"/>
              </a:lnSpc>
              <a:spcBef>
                <a:spcPts val="600"/>
              </a:spcBef>
              <a:buSzPts val="2400"/>
            </a:pPr>
            <a:r>
              <a:rPr lang="zh-TW" alt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成員</a:t>
            </a:r>
            <a:r>
              <a:rPr lang="en-US" altLang="zh-TW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zh-TW" alt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林冠廷、吳彬瑞、王瑜婕、黃于豪</a:t>
            </a:r>
          </a:p>
          <a:p>
            <a:pPr lvl="0" algn="ctr">
              <a:lnSpc>
                <a:spcPct val="90000"/>
              </a:lnSpc>
              <a:spcBef>
                <a:spcPts val="600"/>
              </a:spcBef>
              <a:buSzPts val="2400"/>
            </a:pPr>
            <a:endParaRPr lang="zh-TW" altLang="en-US" sz="2800" b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algn="ctr">
              <a:lnSpc>
                <a:spcPct val="90000"/>
              </a:lnSpc>
              <a:spcBef>
                <a:spcPts val="600"/>
              </a:spcBef>
              <a:buSzPts val="2400"/>
            </a:pPr>
            <a:r>
              <a:rPr lang="zh-TW" alt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指導教授</a:t>
            </a:r>
            <a:r>
              <a:rPr lang="en-US" altLang="zh-TW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r>
              <a:rPr lang="zh-TW" altLang="en-US" sz="280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劉志俊老師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7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/>
      <p:bldP spid="23" grpId="1"/>
      <p:bldP spid="31" grpId="0" animBg="1"/>
      <p:bldP spid="31" grpId="1" animBg="1"/>
      <p:bldP spid="32" grpId="0" animBg="1"/>
      <p:bldP spid="32" grpId="1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93;p29">
            <a:extLst>
              <a:ext uri="{FF2B5EF4-FFF2-40B4-BE49-F238E27FC236}">
                <a16:creationId xmlns:a16="http://schemas.microsoft.com/office/drawing/2014/main" id="{622781B7-E870-429A-AABC-D20194D65672}"/>
              </a:ext>
            </a:extLst>
          </p:cNvPr>
          <p:cNvSpPr/>
          <p:nvPr/>
        </p:nvSpPr>
        <p:spPr>
          <a:xfrm>
            <a:off x="-3758" y="572125"/>
            <a:ext cx="5058383" cy="841253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DECC07-C5B5-4AB2-B8E4-DF1A202C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076" y="403357"/>
            <a:ext cx="10058400" cy="1371600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創新智慧服務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758CB93-DBF6-457B-A9DE-266EAA3B2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005">
            <a:off x="238505" y="1886491"/>
            <a:ext cx="5005250" cy="25849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E35FFF-9A06-4405-AA25-05D5663AC25A}"/>
              </a:ext>
            </a:extLst>
          </p:cNvPr>
          <p:cNvSpPr/>
          <p:nvPr/>
        </p:nvSpPr>
        <p:spPr bwMode="auto">
          <a:xfrm>
            <a:off x="7714921" y="1066852"/>
            <a:ext cx="1986524" cy="693051"/>
          </a:xfrm>
          <a:prstGeom prst="rect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服務設計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A3B791-5A11-4808-8DC6-98A4B03CFBE5}"/>
              </a:ext>
            </a:extLst>
          </p:cNvPr>
          <p:cNvSpPr/>
          <p:nvPr/>
        </p:nvSpPr>
        <p:spPr bwMode="auto">
          <a:xfrm>
            <a:off x="7724870" y="2030104"/>
            <a:ext cx="1986524" cy="693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資料收集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0EF49B8-45F7-4534-B8FD-E2E8723BB4B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 bwMode="auto">
          <a:xfrm>
            <a:off x="8708183" y="1759903"/>
            <a:ext cx="9949" cy="270201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61C4B45-B9E7-4A08-A1AB-687472AB30EF}"/>
              </a:ext>
            </a:extLst>
          </p:cNvPr>
          <p:cNvSpPr/>
          <p:nvPr/>
        </p:nvSpPr>
        <p:spPr bwMode="auto">
          <a:xfrm>
            <a:off x="7724870" y="2978383"/>
            <a:ext cx="1986524" cy="693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資料標註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Labeling</a:t>
            </a:r>
            <a:endPara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851E8F8-52F3-4DE2-AF6C-0F69A572241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 bwMode="auto">
          <a:xfrm>
            <a:off x="8718132" y="2723155"/>
            <a:ext cx="0" cy="255228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B1B00F1-EED8-477E-B97A-481DE8996FAD}"/>
              </a:ext>
            </a:extLst>
          </p:cNvPr>
          <p:cNvSpPr/>
          <p:nvPr/>
        </p:nvSpPr>
        <p:spPr bwMode="auto">
          <a:xfrm>
            <a:off x="7714921" y="3865932"/>
            <a:ext cx="1986524" cy="6930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</a:t>
            </a:r>
            <a:endPara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21138B5-7B55-4C19-B9E5-7B0489D84BD3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 bwMode="auto">
          <a:xfrm flipH="1">
            <a:off x="8708183" y="3671434"/>
            <a:ext cx="9949" cy="194498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CA0835-17CD-4D73-AE4B-54BCCB9C0126}"/>
              </a:ext>
            </a:extLst>
          </p:cNvPr>
          <p:cNvSpPr/>
          <p:nvPr/>
        </p:nvSpPr>
        <p:spPr bwMode="auto">
          <a:xfrm>
            <a:off x="7714921" y="4815338"/>
            <a:ext cx="1986524" cy="6930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</a:t>
            </a:r>
            <a:endPara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7E17E17-D5FC-486D-8E34-4271BC180A8D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 bwMode="auto">
          <a:xfrm>
            <a:off x="8708183" y="4558983"/>
            <a:ext cx="0" cy="256355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79AB20-3B84-4BF8-8969-94B018D834C7}"/>
              </a:ext>
            </a:extLst>
          </p:cNvPr>
          <p:cNvSpPr/>
          <p:nvPr/>
        </p:nvSpPr>
        <p:spPr bwMode="auto">
          <a:xfrm>
            <a:off x="7724870" y="5701760"/>
            <a:ext cx="1986524" cy="693051"/>
          </a:xfrm>
          <a:prstGeom prst="rect">
            <a:avLst/>
          </a:prstGeom>
          <a:solidFill>
            <a:srgbClr val="FF99FF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服務導入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50EFF0D-CB5B-4EB4-9724-4B862FF29855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 bwMode="auto">
          <a:xfrm>
            <a:off x="8708183" y="5508389"/>
            <a:ext cx="9949" cy="193371"/>
          </a:xfrm>
          <a:prstGeom prst="straightConnector1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B01F3D2-7A4D-4C77-8DA8-41B9456EC252}"/>
              </a:ext>
            </a:extLst>
          </p:cNvPr>
          <p:cNvSpPr/>
          <p:nvPr/>
        </p:nvSpPr>
        <p:spPr bwMode="auto">
          <a:xfrm>
            <a:off x="5332554" y="4340634"/>
            <a:ext cx="1986524" cy="6930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模型最佳化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Optimizing</a:t>
            </a:r>
            <a:endParaRPr lang="zh-TW" altLang="en-US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肘形接點 19">
            <a:extLst>
              <a:ext uri="{FF2B5EF4-FFF2-40B4-BE49-F238E27FC236}">
                <a16:creationId xmlns:a16="http://schemas.microsoft.com/office/drawing/2014/main" id="{C2A9D69A-7D44-4A26-8BDF-ED412301901E}"/>
              </a:ext>
            </a:extLst>
          </p:cNvPr>
          <p:cNvCxnSpPr>
            <a:cxnSpLocks/>
            <a:stCxn id="14" idx="1"/>
            <a:endCxn id="19" idx="2"/>
          </p:cNvCxnSpPr>
          <p:nvPr/>
        </p:nvCxnSpPr>
        <p:spPr bwMode="auto">
          <a:xfrm rot="10800000">
            <a:off x="6325817" y="5033686"/>
            <a:ext cx="1389105" cy="128179"/>
          </a:xfrm>
          <a:prstGeom prst="bentConnector2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肘形接點 20">
            <a:extLst>
              <a:ext uri="{FF2B5EF4-FFF2-40B4-BE49-F238E27FC236}">
                <a16:creationId xmlns:a16="http://schemas.microsoft.com/office/drawing/2014/main" id="{19D259D9-8BD4-47E1-9100-5B7FE446AB8E}"/>
              </a:ext>
            </a:extLst>
          </p:cNvPr>
          <p:cNvCxnSpPr>
            <a:stCxn id="19" idx="0"/>
            <a:endCxn id="12" idx="1"/>
          </p:cNvCxnSpPr>
          <p:nvPr/>
        </p:nvCxnSpPr>
        <p:spPr bwMode="auto">
          <a:xfrm rot="5400000" flipH="1" flipV="1">
            <a:off x="6956280" y="3581994"/>
            <a:ext cx="128176" cy="1389105"/>
          </a:xfrm>
          <a:prstGeom prst="bentConnector2">
            <a:avLst/>
          </a:prstGeom>
          <a:ln>
            <a:headEnd type="none" w="med" len="med"/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箭號: 向下 4">
            <a:extLst>
              <a:ext uri="{FF2B5EF4-FFF2-40B4-BE49-F238E27FC236}">
                <a16:creationId xmlns:a16="http://schemas.microsoft.com/office/drawing/2014/main" id="{8237E1DC-236E-4131-9562-14E50C84CE69}"/>
              </a:ext>
            </a:extLst>
          </p:cNvPr>
          <p:cNvSpPr/>
          <p:nvPr/>
        </p:nvSpPr>
        <p:spPr>
          <a:xfrm rot="4977134">
            <a:off x="5794084" y="1932592"/>
            <a:ext cx="347382" cy="2080968"/>
          </a:xfrm>
          <a:prstGeom prst="downArrow">
            <a:avLst>
              <a:gd name="adj1" fmla="val 22333"/>
              <a:gd name="adj2" fmla="val 50000"/>
            </a:avLst>
          </a:prstGeom>
          <a:solidFill>
            <a:schemeClr val="accent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9AA5B1EA-0D3D-4AB7-B9A3-253D739D4F9A}"/>
              </a:ext>
            </a:extLst>
          </p:cNvPr>
          <p:cNvSpPr/>
          <p:nvPr/>
        </p:nvSpPr>
        <p:spPr>
          <a:xfrm>
            <a:off x="7014140" y="1861751"/>
            <a:ext cx="469257" cy="1944129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45920" y="574243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324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-1" y="375955"/>
            <a:ext cx="3585411" cy="890438"/>
          </a:xfrm>
          <a:prstGeom prst="homePlate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4800" dirty="0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MobileNet</a:t>
            </a:r>
            <a:endParaRPr sz="4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B1E905-1A84-4A8D-A0BC-7A3C46DFC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27583"/>
            <a:ext cx="10130589" cy="46923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8EE075E-53A5-457A-AA48-FA198007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08" y="38101"/>
            <a:ext cx="5452671" cy="51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4" name="任意多边形 433"/>
          <p:cNvSpPr/>
          <p:nvPr/>
        </p:nvSpPr>
        <p:spPr>
          <a:xfrm>
            <a:off x="11844788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6" y="2970706"/>
            <a:ext cx="4943562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/>
            <p:nvPr/>
          </p:nvSpPr>
          <p:spPr>
            <a:xfrm>
              <a:off x="8040613" y="5160996"/>
              <a:ext cx="3804175" cy="5314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dirty="0"/>
                <a:t>技術使用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0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08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5E-6 -1.15607E-7 L -0.22383 0.0004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37;p25"/>
          <p:cNvSpPr/>
          <p:nvPr/>
        </p:nvSpPr>
        <p:spPr>
          <a:xfrm>
            <a:off x="0" y="391892"/>
            <a:ext cx="3462528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0697" y="1683507"/>
            <a:ext cx="2014518" cy="2012493"/>
            <a:chOff x="5305425" y="2638424"/>
            <a:chExt cx="1579563" cy="1577975"/>
          </a:xfrm>
          <a:solidFill>
            <a:schemeClr val="bg1">
              <a:alpha val="46000"/>
            </a:schemeClr>
          </a:solidFill>
          <a:effectLst/>
        </p:grpSpPr>
        <p:sp>
          <p:nvSpPr>
            <p:cNvPr id="3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/>
              </a:endParaRPr>
            </a:p>
          </p:txBody>
        </p:sp>
        <p:sp>
          <p:nvSpPr>
            <p:cNvPr id="4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942756" y="2903765"/>
            <a:ext cx="2528776" cy="2524727"/>
            <a:chOff x="5102225" y="2441575"/>
            <a:chExt cx="1982788" cy="1979613"/>
          </a:xfrm>
          <a:solidFill>
            <a:schemeClr val="bg1">
              <a:alpha val="3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/>
              </a:endParaRPr>
            </a:p>
          </p:txBody>
        </p:sp>
        <p:sp>
          <p:nvSpPr>
            <p:cNvPr id="7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ffectLst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01024" y="2428988"/>
            <a:ext cx="1658181" cy="1682476"/>
            <a:chOff x="5803900" y="2852738"/>
            <a:chExt cx="1300163" cy="1319212"/>
          </a:xfrm>
          <a:solidFill>
            <a:schemeClr val="bg1">
              <a:alpha val="40000"/>
            </a:schemeClr>
          </a:solidFill>
          <a:effectLst/>
        </p:grpSpPr>
        <p:sp>
          <p:nvSpPr>
            <p:cNvPr id="9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28425" y="2736732"/>
            <a:ext cx="2014518" cy="2012493"/>
            <a:chOff x="5305425" y="2638425"/>
            <a:chExt cx="1579563" cy="1577975"/>
          </a:xfrm>
          <a:solidFill>
            <a:schemeClr val="bg1">
              <a:alpha val="40000"/>
            </a:schemeClr>
          </a:solidFill>
          <a:effectLst/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6566847" y="4786513"/>
            <a:ext cx="2045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ROS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17066" y="5626484"/>
            <a:ext cx="1598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YOLO</a:t>
            </a:r>
          </a:p>
        </p:txBody>
      </p:sp>
      <p:sp>
        <p:nvSpPr>
          <p:cNvPr id="19" name="矩形 18"/>
          <p:cNvSpPr/>
          <p:nvPr/>
        </p:nvSpPr>
        <p:spPr>
          <a:xfrm>
            <a:off x="5130666" y="1887432"/>
            <a:ext cx="1776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Anaconda</a:t>
            </a:r>
          </a:p>
        </p:txBody>
      </p:sp>
      <p:sp>
        <p:nvSpPr>
          <p:cNvPr id="21" name="矩形 20"/>
          <p:cNvSpPr/>
          <p:nvPr/>
        </p:nvSpPr>
        <p:spPr>
          <a:xfrm>
            <a:off x="1597909" y="1332757"/>
            <a:ext cx="2137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Ubuntu 18.04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62" name="文本框 106"/>
          <p:cNvSpPr txBox="1"/>
          <p:nvPr/>
        </p:nvSpPr>
        <p:spPr>
          <a:xfrm>
            <a:off x="401990" y="355590"/>
            <a:ext cx="2954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4400" dirty="0">
                <a:solidFill>
                  <a:schemeClr val="bg1"/>
                </a:solidFill>
                <a:latin typeface="+mn-ea"/>
              </a:rPr>
              <a:t>動作環境</a:t>
            </a:r>
            <a:endParaRPr lang="zh-CN" altLang="en-US" sz="4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233833" y="394293"/>
            <a:ext cx="0" cy="302870"/>
          </a:xfrm>
          <a:prstGeom prst="line">
            <a:avLst/>
          </a:prstGeom>
          <a:ln w="28575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90982" y="419794"/>
            <a:ext cx="0" cy="251869"/>
          </a:xfrm>
          <a:prstGeom prst="line">
            <a:avLst/>
          </a:prstGeom>
          <a:ln w="19050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10"/>
          <p:cNvGrpSpPr/>
          <p:nvPr/>
        </p:nvGrpSpPr>
        <p:grpSpPr>
          <a:xfrm>
            <a:off x="8384934" y="2462786"/>
            <a:ext cx="2014518" cy="2012493"/>
            <a:chOff x="5305425" y="2638425"/>
            <a:chExt cx="1579563" cy="1577975"/>
          </a:xfrm>
          <a:solidFill>
            <a:schemeClr val="bg1">
              <a:alpha val="40000"/>
            </a:schemeClr>
          </a:solidFill>
          <a:effectLst/>
        </p:grpSpPr>
        <p:sp>
          <p:nvSpPr>
            <p:cNvPr id="25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  <a:effectLst>
              <a:outerShdw blurRad="254000" algn="tl" rotWithShape="0">
                <a:srgbClr val="53D2FF">
                  <a:alpha val="8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9059960" y="4564559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chemeClr val="bg1"/>
                </a:solidFill>
              </a:rPr>
              <a:t>SLAM</a:t>
            </a:r>
            <a:endParaRPr kumimoji="1"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5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20" dur="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29" dur="7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38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47" dur="6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56" dur="6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;p25"/>
          <p:cNvSpPr/>
          <p:nvPr/>
        </p:nvSpPr>
        <p:spPr>
          <a:xfrm>
            <a:off x="9526" y="325372"/>
            <a:ext cx="2441864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7027" y="325372"/>
            <a:ext cx="14146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400" dirty="0">
                <a:solidFill>
                  <a:schemeClr val="bg1"/>
                </a:solidFill>
              </a:rPr>
              <a:t>YOLO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390" y="2034538"/>
            <a:ext cx="7632713" cy="449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/>
        </p:nvCxnSpPr>
        <p:spPr>
          <a:xfrm>
            <a:off x="233833" y="394293"/>
            <a:ext cx="0" cy="302870"/>
          </a:xfrm>
          <a:prstGeom prst="line">
            <a:avLst/>
          </a:prstGeom>
          <a:ln w="28575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90982" y="419794"/>
            <a:ext cx="0" cy="251869"/>
          </a:xfrm>
          <a:prstGeom prst="line">
            <a:avLst/>
          </a:prstGeom>
          <a:ln w="19050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237;p25"/>
          <p:cNvSpPr/>
          <p:nvPr/>
        </p:nvSpPr>
        <p:spPr>
          <a:xfrm>
            <a:off x="0" y="454705"/>
            <a:ext cx="4483510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4400" dirty="0">
                <a:solidFill>
                  <a:schemeClr val="bg1"/>
                </a:solidFill>
              </a:rPr>
              <a:t>照片標記</a:t>
            </a:r>
            <a:endParaRPr sz="4400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" b="36344"/>
          <a:stretch/>
        </p:blipFill>
        <p:spPr>
          <a:xfrm>
            <a:off x="1854200" y="1780874"/>
            <a:ext cx="8354193" cy="4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3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;p25"/>
          <p:cNvSpPr/>
          <p:nvPr/>
        </p:nvSpPr>
        <p:spPr>
          <a:xfrm>
            <a:off x="9526" y="325372"/>
            <a:ext cx="4562474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233833" y="394293"/>
            <a:ext cx="0" cy="302870"/>
          </a:xfrm>
          <a:prstGeom prst="line">
            <a:avLst/>
          </a:prstGeom>
          <a:ln w="28575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90982" y="419794"/>
            <a:ext cx="0" cy="251869"/>
          </a:xfrm>
          <a:prstGeom prst="line">
            <a:avLst/>
          </a:prstGeom>
          <a:ln w="19050">
            <a:solidFill>
              <a:srgbClr val="1BD0F0"/>
            </a:solidFill>
          </a:ln>
          <a:effectLst>
            <a:outerShdw blurRad="76200" dir="5400000" algn="ctr" rotWithShape="0">
              <a:srgbClr val="1BD0F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7027" y="325372"/>
            <a:ext cx="35702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>
                <a:solidFill>
                  <a:schemeClr val="bg1"/>
                </a:solidFill>
              </a:rPr>
              <a:t>訓練模型指令</a:t>
            </a:r>
            <a:endParaRPr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583" y="1094813"/>
            <a:ext cx="7823654" cy="4607796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653078" y="5983044"/>
            <a:ext cx="162666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python </a:t>
            </a:r>
            <a:r>
              <a:rPr lang="en-US" altLang="zh-TW" dirty="0" err="1">
                <a:solidFill>
                  <a:schemeClr val="bg1"/>
                </a:solidFill>
              </a:rPr>
              <a:t>train.py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0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7;p25"/>
          <p:cNvSpPr/>
          <p:nvPr/>
        </p:nvSpPr>
        <p:spPr>
          <a:xfrm>
            <a:off x="9526" y="347039"/>
            <a:ext cx="4297003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91425" tIns="45700" rIns="91425" bIns="457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kern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7028" y="347039"/>
            <a:ext cx="3570208" cy="7694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TW" altLang="en-US" sz="4400" kern="1200" dirty="0">
                <a:solidFill>
                  <a:schemeClr val="bg1"/>
                </a:solidFill>
              </a:rPr>
              <a:t>最後優化成果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059" y="1389856"/>
            <a:ext cx="6815684" cy="40141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16382" y="5795750"/>
            <a:ext cx="1587038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python </a:t>
            </a:r>
            <a:r>
              <a:rPr lang="en-US" altLang="zh-TW" dirty="0" err="1">
                <a:solidFill>
                  <a:schemeClr val="bg1"/>
                </a:solidFill>
              </a:rPr>
              <a:t>yolo.py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18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237;p25"/>
          <p:cNvSpPr/>
          <p:nvPr/>
        </p:nvSpPr>
        <p:spPr>
          <a:xfrm>
            <a:off x="0" y="277285"/>
            <a:ext cx="2441864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5013825" y="4807334"/>
            <a:ext cx="2279919" cy="5999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347324" y="4825205"/>
            <a:ext cx="1612921" cy="4244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152791" y="4755374"/>
            <a:ext cx="4001987" cy="874437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385395" y="4719560"/>
            <a:ext cx="5536779" cy="1209790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4186133" y="3928659"/>
            <a:ext cx="3991836" cy="1472248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4678422 w 4678422"/>
              <a:gd name="connsiteY0-94" fmla="*/ 1273031 h 1273031"/>
              <a:gd name="connsiteX1-95" fmla="*/ 174049 w 4678422"/>
              <a:gd name="connsiteY1-96" fmla="*/ 932988 h 1273031"/>
              <a:gd name="connsiteX0-97" fmla="*/ 4634282 w 4729310"/>
              <a:gd name="connsiteY0-98" fmla="*/ 1564930 h 1564930"/>
              <a:gd name="connsiteX1-99" fmla="*/ 129909 w 4729310"/>
              <a:gd name="connsiteY1-100" fmla="*/ 1224887 h 1564930"/>
              <a:gd name="connsiteX0-101" fmla="*/ 4504373 w 4817772"/>
              <a:gd name="connsiteY0-102" fmla="*/ 1762037 h 1762037"/>
              <a:gd name="connsiteX1-103" fmla="*/ 0 w 4817772"/>
              <a:gd name="connsiteY1-104" fmla="*/ 1421994 h 1762037"/>
              <a:gd name="connsiteX0-105" fmla="*/ 4458653 w 4777567"/>
              <a:gd name="connsiteY0-106" fmla="*/ 1762037 h 1762037"/>
              <a:gd name="connsiteX1-107" fmla="*/ 0 w 4777567"/>
              <a:gd name="connsiteY1-108" fmla="*/ 1421994 h 17620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4777567" h="1762037">
                <a:moveTo>
                  <a:pt x="4458653" y="1762037"/>
                </a:moveTo>
                <a:cubicBezTo>
                  <a:pt x="5413692" y="-370611"/>
                  <a:pt x="4307523" y="-666838"/>
                  <a:pt x="0" y="1421994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Freeform 6 copy"/>
          <p:cNvSpPr/>
          <p:nvPr/>
        </p:nvSpPr>
        <p:spPr>
          <a:xfrm>
            <a:off x="4746957" y="4187226"/>
            <a:ext cx="1413679" cy="1005965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691940" h="1203974">
                <a:moveTo>
                  <a:pt x="1691940" y="942037"/>
                </a:moveTo>
                <a:cubicBezTo>
                  <a:pt x="726739" y="-329551"/>
                  <a:pt x="-714710" y="-381938"/>
                  <a:pt x="410827" y="120397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5666764" y="4451449"/>
            <a:ext cx="493872" cy="748094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516059 w 1163759"/>
              <a:gd name="connsiteY0-94" fmla="*/ 935314 h 1211539"/>
              <a:gd name="connsiteX1-95" fmla="*/ 1163759 w 1163759"/>
              <a:gd name="connsiteY1-96" fmla="*/ 1211539 h 1211539"/>
              <a:gd name="connsiteX0-97" fmla="*/ 244717 w 1006422"/>
              <a:gd name="connsiteY0-98" fmla="*/ 794164 h 1070389"/>
              <a:gd name="connsiteX1-99" fmla="*/ 892417 w 1006422"/>
              <a:gd name="connsiteY1-100" fmla="*/ 1070389 h 1070389"/>
              <a:gd name="connsiteX0-101" fmla="*/ 0 w 860434"/>
              <a:gd name="connsiteY0-102" fmla="*/ 608431 h 884656"/>
              <a:gd name="connsiteX1-103" fmla="*/ 647700 w 860434"/>
              <a:gd name="connsiteY1-104" fmla="*/ 884656 h 884656"/>
              <a:gd name="connsiteX0-105" fmla="*/ 0 w 773185"/>
              <a:gd name="connsiteY0-106" fmla="*/ 413837 h 690062"/>
              <a:gd name="connsiteX1-107" fmla="*/ 647700 w 773185"/>
              <a:gd name="connsiteY1-108" fmla="*/ 690062 h 690062"/>
              <a:gd name="connsiteX0-109" fmla="*/ 0 w 847966"/>
              <a:gd name="connsiteY0-110" fmla="*/ 319464 h 595689"/>
              <a:gd name="connsiteX1-111" fmla="*/ 647700 w 847966"/>
              <a:gd name="connsiteY1-112" fmla="*/ 595689 h 595689"/>
              <a:gd name="connsiteX0-113" fmla="*/ 370687 w 732650"/>
              <a:gd name="connsiteY0-114" fmla="*/ 310015 h 616640"/>
              <a:gd name="connsiteX1-115" fmla="*/ 0 w 732650"/>
              <a:gd name="connsiteY1-116" fmla="*/ 616640 h 616640"/>
              <a:gd name="connsiteX0-117" fmla="*/ 481924 w 705290"/>
              <a:gd name="connsiteY0-118" fmla="*/ 311955 h 618580"/>
              <a:gd name="connsiteX1-119" fmla="*/ 111237 w 705290"/>
              <a:gd name="connsiteY1-120" fmla="*/ 618580 h 618580"/>
              <a:gd name="connsiteX0-121" fmla="*/ 669772 w 669772"/>
              <a:gd name="connsiteY0-122" fmla="*/ 305254 h 611879"/>
              <a:gd name="connsiteX1-123" fmla="*/ 299085 w 669772"/>
              <a:gd name="connsiteY1-124" fmla="*/ 611879 h 611879"/>
              <a:gd name="connsiteX0-125" fmla="*/ 561996 w 561996"/>
              <a:gd name="connsiteY0-126" fmla="*/ 459799 h 766424"/>
              <a:gd name="connsiteX1-127" fmla="*/ 191309 w 561996"/>
              <a:gd name="connsiteY1-128" fmla="*/ 766424 h 766424"/>
              <a:gd name="connsiteX0-129" fmla="*/ 739814 w 739814"/>
              <a:gd name="connsiteY0-130" fmla="*/ 471082 h 739707"/>
              <a:gd name="connsiteX1-131" fmla="*/ 163930 w 739814"/>
              <a:gd name="connsiteY1-132" fmla="*/ 739707 h 739707"/>
              <a:gd name="connsiteX0-133" fmla="*/ 575884 w 575884"/>
              <a:gd name="connsiteY0-134" fmla="*/ 474966 h 743591"/>
              <a:gd name="connsiteX1-135" fmla="*/ 0 w 575884"/>
              <a:gd name="connsiteY1-136" fmla="*/ 743591 h 743591"/>
              <a:gd name="connsiteX0-137" fmla="*/ 591084 w 591084"/>
              <a:gd name="connsiteY0-138" fmla="*/ 470343 h 754167"/>
              <a:gd name="connsiteX1-139" fmla="*/ 0 w 591084"/>
              <a:gd name="connsiteY1-140" fmla="*/ 754168 h 754167"/>
              <a:gd name="connsiteX0-141" fmla="*/ 591084 w 591084"/>
              <a:gd name="connsiteY0-142" fmla="*/ 611521 h 895346"/>
              <a:gd name="connsiteX1-143" fmla="*/ 0 w 591084"/>
              <a:gd name="connsiteY1-144" fmla="*/ 895346 h 8953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91084" h="895346">
                <a:moveTo>
                  <a:pt x="591084" y="611521"/>
                </a:moveTo>
                <a:cubicBezTo>
                  <a:pt x="461833" y="-642149"/>
                  <a:pt x="52718" y="329622"/>
                  <a:pt x="0" y="895346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Freeform 80 copy"/>
          <p:cNvSpPr/>
          <p:nvPr/>
        </p:nvSpPr>
        <p:spPr>
          <a:xfrm>
            <a:off x="6160640" y="4135532"/>
            <a:ext cx="2286678" cy="1423918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516059 w 1163759"/>
              <a:gd name="connsiteY0-94" fmla="*/ 935314 h 1211539"/>
              <a:gd name="connsiteX1-95" fmla="*/ 1163759 w 1163759"/>
              <a:gd name="connsiteY1-96" fmla="*/ 1211539 h 1211539"/>
              <a:gd name="connsiteX0-97" fmla="*/ 244717 w 1006422"/>
              <a:gd name="connsiteY0-98" fmla="*/ 794164 h 1070389"/>
              <a:gd name="connsiteX1-99" fmla="*/ 892417 w 1006422"/>
              <a:gd name="connsiteY1-100" fmla="*/ 1070389 h 1070389"/>
              <a:gd name="connsiteX0-101" fmla="*/ 0 w 860434"/>
              <a:gd name="connsiteY0-102" fmla="*/ 608431 h 884656"/>
              <a:gd name="connsiteX1-103" fmla="*/ 647700 w 860434"/>
              <a:gd name="connsiteY1-104" fmla="*/ 884656 h 884656"/>
              <a:gd name="connsiteX0-105" fmla="*/ 0 w 773185"/>
              <a:gd name="connsiteY0-106" fmla="*/ 413837 h 690062"/>
              <a:gd name="connsiteX1-107" fmla="*/ 647700 w 773185"/>
              <a:gd name="connsiteY1-108" fmla="*/ 690062 h 690062"/>
              <a:gd name="connsiteX0-109" fmla="*/ 0 w 847966"/>
              <a:gd name="connsiteY0-110" fmla="*/ 319464 h 595689"/>
              <a:gd name="connsiteX1-111" fmla="*/ 647700 w 847966"/>
              <a:gd name="connsiteY1-112" fmla="*/ 595689 h 595689"/>
              <a:gd name="connsiteX0-113" fmla="*/ 0 w 1423568"/>
              <a:gd name="connsiteY0-114" fmla="*/ 226993 h 888980"/>
              <a:gd name="connsiteX1-115" fmla="*/ 1319212 w 1423568"/>
              <a:gd name="connsiteY1-116" fmla="*/ 888980 h 888980"/>
              <a:gd name="connsiteX0-117" fmla="*/ 0 w 1930636"/>
              <a:gd name="connsiteY0-118" fmla="*/ 1029360 h 1691347"/>
              <a:gd name="connsiteX1-119" fmla="*/ 1319212 w 1930636"/>
              <a:gd name="connsiteY1-120" fmla="*/ 1691347 h 1691347"/>
              <a:gd name="connsiteX0-121" fmla="*/ 0 w 1921905"/>
              <a:gd name="connsiteY0-122" fmla="*/ 1293897 h 1955884"/>
              <a:gd name="connsiteX1-123" fmla="*/ 1319212 w 1921905"/>
              <a:gd name="connsiteY1-124" fmla="*/ 1955884 h 1955884"/>
              <a:gd name="connsiteX0-125" fmla="*/ 0 w 1452957"/>
              <a:gd name="connsiteY0-126" fmla="*/ 1264319 h 1983456"/>
              <a:gd name="connsiteX1-127" fmla="*/ 733425 w 1452957"/>
              <a:gd name="connsiteY1-128" fmla="*/ 1983456 h 1983456"/>
              <a:gd name="connsiteX0-129" fmla="*/ 0 w 1795289"/>
              <a:gd name="connsiteY0-130" fmla="*/ 1049027 h 1768164"/>
              <a:gd name="connsiteX1-131" fmla="*/ 733425 w 1795289"/>
              <a:gd name="connsiteY1-132" fmla="*/ 1768164 h 1768164"/>
              <a:gd name="connsiteX0-133" fmla="*/ 0 w 2051450"/>
              <a:gd name="connsiteY0-134" fmla="*/ 1060352 h 1779489"/>
              <a:gd name="connsiteX1-135" fmla="*/ 733425 w 2051450"/>
              <a:gd name="connsiteY1-136" fmla="*/ 1779489 h 1779489"/>
              <a:gd name="connsiteX0-137" fmla="*/ 0 w 1810380"/>
              <a:gd name="connsiteY0-138" fmla="*/ 1363663 h 2082800"/>
              <a:gd name="connsiteX1-139" fmla="*/ 733425 w 1810380"/>
              <a:gd name="connsiteY1-140" fmla="*/ 2082800 h 2082800"/>
              <a:gd name="connsiteX0-141" fmla="*/ 0 w 1258475"/>
              <a:gd name="connsiteY0-142" fmla="*/ 1462141 h 2181278"/>
              <a:gd name="connsiteX1-143" fmla="*/ 733425 w 1258475"/>
              <a:gd name="connsiteY1-144" fmla="*/ 2181278 h 2181278"/>
              <a:gd name="connsiteX0-145" fmla="*/ 0 w 1258475"/>
              <a:gd name="connsiteY0-146" fmla="*/ 1431867 h 2222441"/>
              <a:gd name="connsiteX1-147" fmla="*/ 733425 w 1258475"/>
              <a:gd name="connsiteY1-148" fmla="*/ 2222441 h 2222441"/>
              <a:gd name="connsiteX0-149" fmla="*/ 0 w 1802832"/>
              <a:gd name="connsiteY0-150" fmla="*/ 1464100 h 2178675"/>
              <a:gd name="connsiteX1-151" fmla="*/ 1402216 w 1802832"/>
              <a:gd name="connsiteY1-152" fmla="*/ 2178675 h 2178675"/>
              <a:gd name="connsiteX0-153" fmla="*/ 0 w 2151611"/>
              <a:gd name="connsiteY0-154" fmla="*/ 1185843 h 1900418"/>
              <a:gd name="connsiteX1-155" fmla="*/ 1402216 w 2151611"/>
              <a:gd name="connsiteY1-156" fmla="*/ 1900418 h 1900418"/>
              <a:gd name="connsiteX0-157" fmla="*/ 0 w 2307773"/>
              <a:gd name="connsiteY0-158" fmla="*/ 884659 h 1599234"/>
              <a:gd name="connsiteX1-159" fmla="*/ 1402216 w 2307773"/>
              <a:gd name="connsiteY1-160" fmla="*/ 1599234 h 1599234"/>
              <a:gd name="connsiteX0-161" fmla="*/ 0 w 3334061"/>
              <a:gd name="connsiteY0-162" fmla="*/ 927594 h 1642169"/>
              <a:gd name="connsiteX1-163" fmla="*/ 1402216 w 3334061"/>
              <a:gd name="connsiteY1-164" fmla="*/ 1642169 h 1642169"/>
              <a:gd name="connsiteX0-165" fmla="*/ 0 w 3431087"/>
              <a:gd name="connsiteY0-166" fmla="*/ 978808 h 1693383"/>
              <a:gd name="connsiteX1-167" fmla="*/ 1402216 w 3431087"/>
              <a:gd name="connsiteY1-168" fmla="*/ 1693383 h 1693383"/>
              <a:gd name="connsiteX0-169" fmla="*/ 0 w 3006733"/>
              <a:gd name="connsiteY0-170" fmla="*/ 1331918 h 2046493"/>
              <a:gd name="connsiteX1-171" fmla="*/ 1402216 w 3006733"/>
              <a:gd name="connsiteY1-172" fmla="*/ 2046493 h 2046493"/>
              <a:gd name="connsiteX0-173" fmla="*/ 0 w 2736775"/>
              <a:gd name="connsiteY0-174" fmla="*/ 989619 h 1704194"/>
              <a:gd name="connsiteX1-175" fmla="*/ 1402216 w 2736775"/>
              <a:gd name="connsiteY1-176" fmla="*/ 1704194 h 1704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736775" h="1704194">
                <a:moveTo>
                  <a:pt x="0" y="989619"/>
                </a:moveTo>
                <a:cubicBezTo>
                  <a:pt x="2120491" y="-575914"/>
                  <a:pt x="4159005" y="-244493"/>
                  <a:pt x="1402216" y="170419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3" name="Freeform 80 copy copy"/>
          <p:cNvSpPr/>
          <p:nvPr/>
        </p:nvSpPr>
        <p:spPr>
          <a:xfrm>
            <a:off x="6160638" y="2801256"/>
            <a:ext cx="956705" cy="3132077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516059 w 1163759"/>
              <a:gd name="connsiteY0-94" fmla="*/ 935314 h 1211539"/>
              <a:gd name="connsiteX1-95" fmla="*/ 1163759 w 1163759"/>
              <a:gd name="connsiteY1-96" fmla="*/ 1211539 h 1211539"/>
              <a:gd name="connsiteX0-97" fmla="*/ 244717 w 1006422"/>
              <a:gd name="connsiteY0-98" fmla="*/ 794164 h 1070389"/>
              <a:gd name="connsiteX1-99" fmla="*/ 892417 w 1006422"/>
              <a:gd name="connsiteY1-100" fmla="*/ 1070389 h 1070389"/>
              <a:gd name="connsiteX0-101" fmla="*/ 0 w 860434"/>
              <a:gd name="connsiteY0-102" fmla="*/ 608431 h 884656"/>
              <a:gd name="connsiteX1-103" fmla="*/ 647700 w 860434"/>
              <a:gd name="connsiteY1-104" fmla="*/ 884656 h 884656"/>
              <a:gd name="connsiteX0-105" fmla="*/ 0 w 773185"/>
              <a:gd name="connsiteY0-106" fmla="*/ 413837 h 690062"/>
              <a:gd name="connsiteX1-107" fmla="*/ 647700 w 773185"/>
              <a:gd name="connsiteY1-108" fmla="*/ 690062 h 690062"/>
              <a:gd name="connsiteX0-109" fmla="*/ 0 w 847966"/>
              <a:gd name="connsiteY0-110" fmla="*/ 319464 h 595689"/>
              <a:gd name="connsiteX1-111" fmla="*/ 647700 w 847966"/>
              <a:gd name="connsiteY1-112" fmla="*/ 595689 h 595689"/>
              <a:gd name="connsiteX0-113" fmla="*/ 0 w 1423568"/>
              <a:gd name="connsiteY0-114" fmla="*/ 226993 h 888980"/>
              <a:gd name="connsiteX1-115" fmla="*/ 1319212 w 1423568"/>
              <a:gd name="connsiteY1-116" fmla="*/ 888980 h 888980"/>
              <a:gd name="connsiteX0-117" fmla="*/ 0 w 1930636"/>
              <a:gd name="connsiteY0-118" fmla="*/ 1029360 h 1691347"/>
              <a:gd name="connsiteX1-119" fmla="*/ 1319212 w 1930636"/>
              <a:gd name="connsiteY1-120" fmla="*/ 1691347 h 1691347"/>
              <a:gd name="connsiteX0-121" fmla="*/ 0 w 1921905"/>
              <a:gd name="connsiteY0-122" fmla="*/ 1293897 h 1955884"/>
              <a:gd name="connsiteX1-123" fmla="*/ 1319212 w 1921905"/>
              <a:gd name="connsiteY1-124" fmla="*/ 1955884 h 1955884"/>
              <a:gd name="connsiteX0-125" fmla="*/ 0 w 1452957"/>
              <a:gd name="connsiteY0-126" fmla="*/ 1264319 h 1983456"/>
              <a:gd name="connsiteX1-127" fmla="*/ 733425 w 1452957"/>
              <a:gd name="connsiteY1-128" fmla="*/ 1983456 h 1983456"/>
              <a:gd name="connsiteX0-129" fmla="*/ 0 w 1795289"/>
              <a:gd name="connsiteY0-130" fmla="*/ 1049027 h 1768164"/>
              <a:gd name="connsiteX1-131" fmla="*/ 733425 w 1795289"/>
              <a:gd name="connsiteY1-132" fmla="*/ 1768164 h 1768164"/>
              <a:gd name="connsiteX0-133" fmla="*/ 0 w 2051450"/>
              <a:gd name="connsiteY0-134" fmla="*/ 1060352 h 1779489"/>
              <a:gd name="connsiteX1-135" fmla="*/ 733425 w 2051450"/>
              <a:gd name="connsiteY1-136" fmla="*/ 1779489 h 1779489"/>
              <a:gd name="connsiteX0-137" fmla="*/ 0 w 1810380"/>
              <a:gd name="connsiteY0-138" fmla="*/ 1363663 h 2082800"/>
              <a:gd name="connsiteX1-139" fmla="*/ 733425 w 1810380"/>
              <a:gd name="connsiteY1-140" fmla="*/ 2082800 h 2082800"/>
              <a:gd name="connsiteX0-141" fmla="*/ 0 w 1258475"/>
              <a:gd name="connsiteY0-142" fmla="*/ 1462141 h 2181278"/>
              <a:gd name="connsiteX1-143" fmla="*/ 733425 w 1258475"/>
              <a:gd name="connsiteY1-144" fmla="*/ 2181278 h 2181278"/>
              <a:gd name="connsiteX0-145" fmla="*/ 0 w 2436823"/>
              <a:gd name="connsiteY0-146" fmla="*/ 1345664 h 2350551"/>
              <a:gd name="connsiteX1-147" fmla="*/ 2119313 w 2436823"/>
              <a:gd name="connsiteY1-148" fmla="*/ 2350551 h 2350551"/>
              <a:gd name="connsiteX0-149" fmla="*/ 0 w 2652565"/>
              <a:gd name="connsiteY0-150" fmla="*/ 2084714 h 3089601"/>
              <a:gd name="connsiteX1-151" fmla="*/ 2119313 w 2652565"/>
              <a:gd name="connsiteY1-152" fmla="*/ 3089601 h 3089601"/>
              <a:gd name="connsiteX0-153" fmla="*/ 0 w 2709488"/>
              <a:gd name="connsiteY0-154" fmla="*/ 2668782 h 3673669"/>
              <a:gd name="connsiteX1-155" fmla="*/ 2119313 w 2709488"/>
              <a:gd name="connsiteY1-156" fmla="*/ 3673669 h 3673669"/>
              <a:gd name="connsiteX0-157" fmla="*/ 0 w 2673843"/>
              <a:gd name="connsiteY0-158" fmla="*/ 2657503 h 3662390"/>
              <a:gd name="connsiteX1-159" fmla="*/ 2119313 w 2673843"/>
              <a:gd name="connsiteY1-160" fmla="*/ 3662390 h 3662390"/>
              <a:gd name="connsiteX0-161" fmla="*/ 0 w 1145018"/>
              <a:gd name="connsiteY0-162" fmla="*/ 2586527 h 3748577"/>
              <a:gd name="connsiteX1-163" fmla="*/ 147638 w 1145018"/>
              <a:gd name="connsiteY1-164" fmla="*/ 3748577 h 374857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1145018" h="3748577">
                <a:moveTo>
                  <a:pt x="0" y="2586527"/>
                </a:moveTo>
                <a:cubicBezTo>
                  <a:pt x="1020760" y="-1071074"/>
                  <a:pt x="1893889" y="-994873"/>
                  <a:pt x="147638" y="3748577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81570" y="4940509"/>
            <a:ext cx="370070" cy="676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065135" y="4954436"/>
            <a:ext cx="189015" cy="3979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 rot="3375645">
            <a:off x="4913209" y="5031195"/>
            <a:ext cx="341853" cy="341853"/>
            <a:chOff x="2814405" y="2119805"/>
            <a:chExt cx="409142" cy="409142"/>
          </a:xfrm>
        </p:grpSpPr>
        <p:sp>
          <p:nvSpPr>
            <p:cNvPr id="86" name="椭圆 85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rot="3375645">
            <a:off x="6116534" y="5769744"/>
            <a:ext cx="341853" cy="341853"/>
            <a:chOff x="2814405" y="2119805"/>
            <a:chExt cx="409142" cy="409142"/>
          </a:xfrm>
        </p:grpSpPr>
        <p:sp>
          <p:nvSpPr>
            <p:cNvPr id="89" name="椭圆 88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 rot="3375645">
            <a:off x="7171911" y="5381537"/>
            <a:ext cx="341853" cy="341853"/>
            <a:chOff x="2814405" y="2119805"/>
            <a:chExt cx="409142" cy="409142"/>
          </a:xfrm>
        </p:grpSpPr>
        <p:sp>
          <p:nvSpPr>
            <p:cNvPr id="92" name="椭圆 9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 rot="3375645">
            <a:off x="5495293" y="5043913"/>
            <a:ext cx="341853" cy="341853"/>
            <a:chOff x="2814405" y="2119805"/>
            <a:chExt cx="409142" cy="409142"/>
          </a:xfrm>
        </p:grpSpPr>
        <p:sp>
          <p:nvSpPr>
            <p:cNvPr id="95" name="椭圆 9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中心亮"/>
          <p:cNvGrpSpPr/>
          <p:nvPr/>
        </p:nvGrpSpPr>
        <p:grpSpPr>
          <a:xfrm rot="3375645">
            <a:off x="6001933" y="4782890"/>
            <a:ext cx="341853" cy="341853"/>
            <a:chOff x="2814405" y="2119805"/>
            <a:chExt cx="409142" cy="409142"/>
          </a:xfrm>
        </p:grpSpPr>
        <p:sp>
          <p:nvSpPr>
            <p:cNvPr id="98" name="椭圆 9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任意多边形 100"/>
          <p:cNvSpPr/>
          <p:nvPr/>
        </p:nvSpPr>
        <p:spPr>
          <a:xfrm>
            <a:off x="5491328" y="4207044"/>
            <a:ext cx="665330" cy="1191475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4678422 w 4678422"/>
              <a:gd name="connsiteY0-94" fmla="*/ 1273031 h 1273031"/>
              <a:gd name="connsiteX1-95" fmla="*/ 174049 w 4678422"/>
              <a:gd name="connsiteY1-96" fmla="*/ 932988 h 1273031"/>
              <a:gd name="connsiteX0-97" fmla="*/ 4634282 w 4729310"/>
              <a:gd name="connsiteY0-98" fmla="*/ 1564930 h 1564930"/>
              <a:gd name="connsiteX1-99" fmla="*/ 129909 w 4729310"/>
              <a:gd name="connsiteY1-100" fmla="*/ 1224887 h 1564930"/>
              <a:gd name="connsiteX0-101" fmla="*/ 4504373 w 4817772"/>
              <a:gd name="connsiteY0-102" fmla="*/ 1762037 h 1762037"/>
              <a:gd name="connsiteX1-103" fmla="*/ 0 w 4817772"/>
              <a:gd name="connsiteY1-104" fmla="*/ 1421994 h 1762037"/>
              <a:gd name="connsiteX0-105" fmla="*/ 4458653 w 4777567"/>
              <a:gd name="connsiteY0-106" fmla="*/ 1762037 h 1762037"/>
              <a:gd name="connsiteX1-107" fmla="*/ 0 w 4777567"/>
              <a:gd name="connsiteY1-108" fmla="*/ 1421994 h 1762037"/>
              <a:gd name="connsiteX0-109" fmla="*/ 2896553 w 3535662"/>
              <a:gd name="connsiteY0-110" fmla="*/ 1796262 h 1796262"/>
              <a:gd name="connsiteX1-111" fmla="*/ 0 w 3535662"/>
              <a:gd name="connsiteY1-112" fmla="*/ 1395259 h 1796262"/>
              <a:gd name="connsiteX0-113" fmla="*/ 496253 w 2310736"/>
              <a:gd name="connsiteY0-114" fmla="*/ 2024379 h 2024379"/>
              <a:gd name="connsiteX1-115" fmla="*/ 0 w 2310736"/>
              <a:gd name="connsiteY1-116" fmla="*/ 1242376 h 2024379"/>
              <a:gd name="connsiteX0-117" fmla="*/ 496253 w 2202784"/>
              <a:gd name="connsiteY0-118" fmla="*/ 1634911 h 1634911"/>
              <a:gd name="connsiteX1-119" fmla="*/ 0 w 2202784"/>
              <a:gd name="connsiteY1-120" fmla="*/ 852908 h 1634911"/>
              <a:gd name="connsiteX0-121" fmla="*/ 496253 w 848180"/>
              <a:gd name="connsiteY0-122" fmla="*/ 1200930 h 1200930"/>
              <a:gd name="connsiteX1-123" fmla="*/ 0 w 848180"/>
              <a:gd name="connsiteY1-124" fmla="*/ 418927 h 1200930"/>
              <a:gd name="connsiteX0-125" fmla="*/ 496253 w 958077"/>
              <a:gd name="connsiteY0-126" fmla="*/ 1489578 h 1489578"/>
              <a:gd name="connsiteX1-127" fmla="*/ 0 w 958077"/>
              <a:gd name="connsiteY1-128" fmla="*/ 707575 h 1489578"/>
              <a:gd name="connsiteX0-129" fmla="*/ 496253 w 822008"/>
              <a:gd name="connsiteY0-130" fmla="*/ 1489578 h 1489578"/>
              <a:gd name="connsiteX1-131" fmla="*/ 0 w 822008"/>
              <a:gd name="connsiteY1-132" fmla="*/ 707575 h 1489578"/>
              <a:gd name="connsiteX0-133" fmla="*/ 496253 w 881965"/>
              <a:gd name="connsiteY0-134" fmla="*/ 1228493 h 1228493"/>
              <a:gd name="connsiteX1-135" fmla="*/ 0 w 881965"/>
              <a:gd name="connsiteY1-136" fmla="*/ 446490 h 1228493"/>
              <a:gd name="connsiteX0-137" fmla="*/ 496253 w 950186"/>
              <a:gd name="connsiteY0-138" fmla="*/ 1127249 h 1142674"/>
              <a:gd name="connsiteX1-139" fmla="*/ 0 w 950186"/>
              <a:gd name="connsiteY1-140" fmla="*/ 345246 h 1142674"/>
              <a:gd name="connsiteX0-141" fmla="*/ 496253 w 864518"/>
              <a:gd name="connsiteY0-142" fmla="*/ 1171543 h 1171543"/>
              <a:gd name="connsiteX1-143" fmla="*/ 0 w 864518"/>
              <a:gd name="connsiteY1-144" fmla="*/ 389540 h 1171543"/>
              <a:gd name="connsiteX0-145" fmla="*/ 496253 w 565132"/>
              <a:gd name="connsiteY0-146" fmla="*/ 1289296 h 1289296"/>
              <a:gd name="connsiteX1-147" fmla="*/ 0 w 565132"/>
              <a:gd name="connsiteY1-148" fmla="*/ 507293 h 1289296"/>
              <a:gd name="connsiteX0-149" fmla="*/ 796290 w 833150"/>
              <a:gd name="connsiteY0-150" fmla="*/ 1261440 h 1261440"/>
              <a:gd name="connsiteX1-151" fmla="*/ 0 w 833150"/>
              <a:gd name="connsiteY1-152" fmla="*/ 512774 h 1261440"/>
              <a:gd name="connsiteX0-153" fmla="*/ 796290 w 940364"/>
              <a:gd name="connsiteY0-154" fmla="*/ 1272258 h 1272258"/>
              <a:gd name="connsiteX1-155" fmla="*/ 0 w 940364"/>
              <a:gd name="connsiteY1-156" fmla="*/ 523592 h 1272258"/>
              <a:gd name="connsiteX0-157" fmla="*/ 796290 w 1054113"/>
              <a:gd name="connsiteY0-158" fmla="*/ 1129568 h 1129568"/>
              <a:gd name="connsiteX1-159" fmla="*/ 0 w 1054113"/>
              <a:gd name="connsiteY1-160" fmla="*/ 380902 h 1129568"/>
              <a:gd name="connsiteX0-161" fmla="*/ 796290 w 1006947"/>
              <a:gd name="connsiteY0-162" fmla="*/ 1188156 h 1188156"/>
              <a:gd name="connsiteX1-163" fmla="*/ 0 w 1006947"/>
              <a:gd name="connsiteY1-164" fmla="*/ 439490 h 1188156"/>
              <a:gd name="connsiteX0-165" fmla="*/ 796290 w 885221"/>
              <a:gd name="connsiteY0-166" fmla="*/ 1118292 h 1118292"/>
              <a:gd name="connsiteX1-167" fmla="*/ 0 w 885221"/>
              <a:gd name="connsiteY1-168" fmla="*/ 369626 h 1118292"/>
              <a:gd name="connsiteX0-169" fmla="*/ 796290 w 796290"/>
              <a:gd name="connsiteY0-170" fmla="*/ 1108170 h 1108170"/>
              <a:gd name="connsiteX1-171" fmla="*/ 0 w 796290"/>
              <a:gd name="connsiteY1-172" fmla="*/ 359504 h 1108170"/>
              <a:gd name="connsiteX0-173" fmla="*/ 796290 w 796290"/>
              <a:gd name="connsiteY0-174" fmla="*/ 1182255 h 1182255"/>
              <a:gd name="connsiteX1-175" fmla="*/ 0 w 796290"/>
              <a:gd name="connsiteY1-176" fmla="*/ 433589 h 1182255"/>
              <a:gd name="connsiteX0-177" fmla="*/ 796290 w 796290"/>
              <a:gd name="connsiteY0-178" fmla="*/ 1425998 h 1425998"/>
              <a:gd name="connsiteX1-179" fmla="*/ 0 w 796290"/>
              <a:gd name="connsiteY1-180" fmla="*/ 677332 h 14259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796290" h="1425998">
                <a:moveTo>
                  <a:pt x="796290" y="1425998"/>
                </a:moveTo>
                <a:cubicBezTo>
                  <a:pt x="548639" y="494453"/>
                  <a:pt x="230823" y="-817140"/>
                  <a:pt x="0" y="677332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101"/>
          <p:cNvSpPr/>
          <p:nvPr/>
        </p:nvSpPr>
        <p:spPr>
          <a:xfrm>
            <a:off x="3269826" y="4116827"/>
            <a:ext cx="4376662" cy="1358093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-1" fmla="*/ 0 w 4748212"/>
              <a:gd name="connsiteY0-2" fmla="*/ 1314973 h 1314973"/>
              <a:gd name="connsiteX1-3" fmla="*/ 2728912 w 4748212"/>
              <a:gd name="connsiteY1-4" fmla="*/ 523 h 1314973"/>
              <a:gd name="connsiteX2-5" fmla="*/ 4748212 w 4748212"/>
              <a:gd name="connsiteY2-6" fmla="*/ 1186385 h 1314973"/>
              <a:gd name="connsiteX0-7" fmla="*/ 0 w 4748212"/>
              <a:gd name="connsiteY0-8" fmla="*/ 1323939 h 1323939"/>
              <a:gd name="connsiteX1-9" fmla="*/ 2728912 w 4748212"/>
              <a:gd name="connsiteY1-10" fmla="*/ 9489 h 1323939"/>
              <a:gd name="connsiteX2-11" fmla="*/ 4748212 w 4748212"/>
              <a:gd name="connsiteY2-12" fmla="*/ 1195351 h 1323939"/>
              <a:gd name="connsiteX0-13" fmla="*/ 0 w 4748212"/>
              <a:gd name="connsiteY0-14" fmla="*/ 128588 h 128588"/>
              <a:gd name="connsiteX1-15" fmla="*/ 4748212 w 4748212"/>
              <a:gd name="connsiteY1-16" fmla="*/ 0 h 128588"/>
              <a:gd name="connsiteX0-17" fmla="*/ 0 w 4748212"/>
              <a:gd name="connsiteY0-18" fmla="*/ 898720 h 898720"/>
              <a:gd name="connsiteX1-19" fmla="*/ 4748212 w 4748212"/>
              <a:gd name="connsiteY1-20" fmla="*/ 770132 h 898720"/>
              <a:gd name="connsiteX0-21" fmla="*/ 0 w 4748212"/>
              <a:gd name="connsiteY0-22" fmla="*/ 1322809 h 1322809"/>
              <a:gd name="connsiteX1-23" fmla="*/ 4748212 w 4748212"/>
              <a:gd name="connsiteY1-24" fmla="*/ 1194221 h 1322809"/>
              <a:gd name="connsiteX0-25" fmla="*/ 214787 w 4962999"/>
              <a:gd name="connsiteY0-26" fmla="*/ 1651479 h 1651479"/>
              <a:gd name="connsiteX1-27" fmla="*/ 4962999 w 4962999"/>
              <a:gd name="connsiteY1-28" fmla="*/ 1522891 h 1651479"/>
              <a:gd name="connsiteX0-29" fmla="*/ 14717 w 4762929"/>
              <a:gd name="connsiteY0-30" fmla="*/ 1296755 h 1296755"/>
              <a:gd name="connsiteX1-31" fmla="*/ 4762929 w 4762929"/>
              <a:gd name="connsiteY1-32" fmla="*/ 1168167 h 1296755"/>
              <a:gd name="connsiteX0-33" fmla="*/ 32110 w 3008672"/>
              <a:gd name="connsiteY0-34" fmla="*/ 1056081 h 1518043"/>
              <a:gd name="connsiteX1-35" fmla="*/ 3008672 w 3008672"/>
              <a:gd name="connsiteY1-36" fmla="*/ 1518043 h 1518043"/>
              <a:gd name="connsiteX0-37" fmla="*/ 30110 w 3006672"/>
              <a:gd name="connsiteY0-38" fmla="*/ 1286298 h 1748260"/>
              <a:gd name="connsiteX1-39" fmla="*/ 3006672 w 3006672"/>
              <a:gd name="connsiteY1-40" fmla="*/ 1748260 h 1748260"/>
              <a:gd name="connsiteX0-41" fmla="*/ 529762 w 1091736"/>
              <a:gd name="connsiteY0-42" fmla="*/ 1147967 h 1952829"/>
              <a:gd name="connsiteX1-43" fmla="*/ 1091736 w 1091736"/>
              <a:gd name="connsiteY1-44" fmla="*/ 1952829 h 1952829"/>
              <a:gd name="connsiteX0-45" fmla="*/ 1935517 w 1935517"/>
              <a:gd name="connsiteY0-46" fmla="*/ 1363430 h 1653942"/>
              <a:gd name="connsiteX1-47" fmla="*/ 625829 w 1935517"/>
              <a:gd name="connsiteY1-48" fmla="*/ 1653942 h 1653942"/>
              <a:gd name="connsiteX0-49" fmla="*/ 1886771 w 1886771"/>
              <a:gd name="connsiteY0-50" fmla="*/ 1410945 h 1601445"/>
              <a:gd name="connsiteX1-51" fmla="*/ 634233 w 1886771"/>
              <a:gd name="connsiteY1-52" fmla="*/ 1601445 h 1601445"/>
              <a:gd name="connsiteX0-53" fmla="*/ 1911118 w 1911118"/>
              <a:gd name="connsiteY0-54" fmla="*/ 1376815 h 1638752"/>
              <a:gd name="connsiteX1-55" fmla="*/ 630005 w 1911118"/>
              <a:gd name="connsiteY1-56" fmla="*/ 1638752 h 1638752"/>
              <a:gd name="connsiteX0-57" fmla="*/ 1970508 w 1970508"/>
              <a:gd name="connsiteY0-58" fmla="*/ 1182814 h 1444751"/>
              <a:gd name="connsiteX1-59" fmla="*/ 689395 w 1970508"/>
              <a:gd name="connsiteY1-60" fmla="*/ 1444751 h 1444751"/>
              <a:gd name="connsiteX0-61" fmla="*/ 1395035 w 1395035"/>
              <a:gd name="connsiteY0-62" fmla="*/ 807841 h 1069778"/>
              <a:gd name="connsiteX1-63" fmla="*/ 113922 w 1395035"/>
              <a:gd name="connsiteY1-64" fmla="*/ 1069778 h 1069778"/>
              <a:gd name="connsiteX0-65" fmla="*/ 1493383 w 1493383"/>
              <a:gd name="connsiteY0-66" fmla="*/ 633956 h 895893"/>
              <a:gd name="connsiteX1-67" fmla="*/ 212270 w 1493383"/>
              <a:gd name="connsiteY1-68" fmla="*/ 895893 h 895893"/>
              <a:gd name="connsiteX0-69" fmla="*/ 1327105 w 1744369"/>
              <a:gd name="connsiteY0-70" fmla="*/ 645736 h 907673"/>
              <a:gd name="connsiteX1-71" fmla="*/ 45992 w 1744369"/>
              <a:gd name="connsiteY1-72" fmla="*/ 907673 h 907673"/>
              <a:gd name="connsiteX0-73" fmla="*/ 1281113 w 2048681"/>
              <a:gd name="connsiteY0-74" fmla="*/ 713514 h 975451"/>
              <a:gd name="connsiteX1-75" fmla="*/ 0 w 2048681"/>
              <a:gd name="connsiteY1-76" fmla="*/ 975451 h 975451"/>
              <a:gd name="connsiteX0-77" fmla="*/ 1281113 w 2009821"/>
              <a:gd name="connsiteY0-78" fmla="*/ 806670 h 1068607"/>
              <a:gd name="connsiteX1-79" fmla="*/ 0 w 2009821"/>
              <a:gd name="connsiteY1-80" fmla="*/ 1068607 h 1068607"/>
              <a:gd name="connsiteX0-81" fmla="*/ 1281113 w 1859838"/>
              <a:gd name="connsiteY0-82" fmla="*/ 790746 h 1052683"/>
              <a:gd name="connsiteX1-83" fmla="*/ 0 w 1859838"/>
              <a:gd name="connsiteY1-84" fmla="*/ 1052683 h 1052683"/>
              <a:gd name="connsiteX0-85" fmla="*/ 1485752 w 1850692"/>
              <a:gd name="connsiteY0-86" fmla="*/ 838934 h 1100871"/>
              <a:gd name="connsiteX1-87" fmla="*/ 204639 w 1850692"/>
              <a:gd name="connsiteY1-88" fmla="*/ 1100871 h 1100871"/>
              <a:gd name="connsiteX0-89" fmla="*/ 1691940 w 1691940"/>
              <a:gd name="connsiteY0-90" fmla="*/ 942037 h 1203974"/>
              <a:gd name="connsiteX1-91" fmla="*/ 410827 w 1691940"/>
              <a:gd name="connsiteY1-92" fmla="*/ 1203974 h 1203974"/>
              <a:gd name="connsiteX0-93" fmla="*/ 4678422 w 4678422"/>
              <a:gd name="connsiteY0-94" fmla="*/ 1273031 h 1273031"/>
              <a:gd name="connsiteX1-95" fmla="*/ 174049 w 4678422"/>
              <a:gd name="connsiteY1-96" fmla="*/ 932988 h 1273031"/>
              <a:gd name="connsiteX0-97" fmla="*/ 4634282 w 4729310"/>
              <a:gd name="connsiteY0-98" fmla="*/ 1564930 h 1564930"/>
              <a:gd name="connsiteX1-99" fmla="*/ 129909 w 4729310"/>
              <a:gd name="connsiteY1-100" fmla="*/ 1224887 h 1564930"/>
              <a:gd name="connsiteX0-101" fmla="*/ 4504373 w 4817772"/>
              <a:gd name="connsiteY0-102" fmla="*/ 1762037 h 1762037"/>
              <a:gd name="connsiteX1-103" fmla="*/ 0 w 4817772"/>
              <a:gd name="connsiteY1-104" fmla="*/ 1421994 h 1762037"/>
              <a:gd name="connsiteX0-105" fmla="*/ 4458653 w 4777567"/>
              <a:gd name="connsiteY0-106" fmla="*/ 1762037 h 1762037"/>
              <a:gd name="connsiteX1-107" fmla="*/ 0 w 4777567"/>
              <a:gd name="connsiteY1-108" fmla="*/ 1421994 h 1762037"/>
              <a:gd name="connsiteX0-109" fmla="*/ 2896553 w 3535662"/>
              <a:gd name="connsiteY0-110" fmla="*/ 1796262 h 1796262"/>
              <a:gd name="connsiteX1-111" fmla="*/ 0 w 3535662"/>
              <a:gd name="connsiteY1-112" fmla="*/ 1395259 h 1796262"/>
              <a:gd name="connsiteX0-113" fmla="*/ 496253 w 2310736"/>
              <a:gd name="connsiteY0-114" fmla="*/ 2024379 h 2024379"/>
              <a:gd name="connsiteX1-115" fmla="*/ 0 w 2310736"/>
              <a:gd name="connsiteY1-116" fmla="*/ 1242376 h 2024379"/>
              <a:gd name="connsiteX0-117" fmla="*/ 496253 w 2202784"/>
              <a:gd name="connsiteY0-118" fmla="*/ 1634911 h 1634911"/>
              <a:gd name="connsiteX1-119" fmla="*/ 0 w 2202784"/>
              <a:gd name="connsiteY1-120" fmla="*/ 852908 h 1634911"/>
              <a:gd name="connsiteX0-121" fmla="*/ 496253 w 848180"/>
              <a:gd name="connsiteY0-122" fmla="*/ 1200930 h 1200930"/>
              <a:gd name="connsiteX1-123" fmla="*/ 0 w 848180"/>
              <a:gd name="connsiteY1-124" fmla="*/ 418927 h 1200930"/>
              <a:gd name="connsiteX0-125" fmla="*/ 496253 w 958077"/>
              <a:gd name="connsiteY0-126" fmla="*/ 1489578 h 1489578"/>
              <a:gd name="connsiteX1-127" fmla="*/ 0 w 958077"/>
              <a:gd name="connsiteY1-128" fmla="*/ 707575 h 1489578"/>
              <a:gd name="connsiteX0-129" fmla="*/ 496253 w 822008"/>
              <a:gd name="connsiteY0-130" fmla="*/ 1489578 h 1489578"/>
              <a:gd name="connsiteX1-131" fmla="*/ 0 w 822008"/>
              <a:gd name="connsiteY1-132" fmla="*/ 707575 h 1489578"/>
              <a:gd name="connsiteX0-133" fmla="*/ 496253 w 881965"/>
              <a:gd name="connsiteY0-134" fmla="*/ 1228493 h 1228493"/>
              <a:gd name="connsiteX1-135" fmla="*/ 0 w 881965"/>
              <a:gd name="connsiteY1-136" fmla="*/ 446490 h 1228493"/>
              <a:gd name="connsiteX0-137" fmla="*/ 496253 w 950186"/>
              <a:gd name="connsiteY0-138" fmla="*/ 1127249 h 1142674"/>
              <a:gd name="connsiteX1-139" fmla="*/ 0 w 950186"/>
              <a:gd name="connsiteY1-140" fmla="*/ 345246 h 1142674"/>
              <a:gd name="connsiteX0-141" fmla="*/ 496253 w 864518"/>
              <a:gd name="connsiteY0-142" fmla="*/ 1171543 h 1171543"/>
              <a:gd name="connsiteX1-143" fmla="*/ 0 w 864518"/>
              <a:gd name="connsiteY1-144" fmla="*/ 389540 h 1171543"/>
              <a:gd name="connsiteX0-145" fmla="*/ 496253 w 565132"/>
              <a:gd name="connsiteY0-146" fmla="*/ 1289296 h 1289296"/>
              <a:gd name="connsiteX1-147" fmla="*/ 0 w 565132"/>
              <a:gd name="connsiteY1-148" fmla="*/ 507293 h 1289296"/>
              <a:gd name="connsiteX0-149" fmla="*/ 796290 w 833150"/>
              <a:gd name="connsiteY0-150" fmla="*/ 1261440 h 1261440"/>
              <a:gd name="connsiteX1-151" fmla="*/ 0 w 833150"/>
              <a:gd name="connsiteY1-152" fmla="*/ 512774 h 1261440"/>
              <a:gd name="connsiteX0-153" fmla="*/ 796290 w 940364"/>
              <a:gd name="connsiteY0-154" fmla="*/ 1272258 h 1272258"/>
              <a:gd name="connsiteX1-155" fmla="*/ 0 w 940364"/>
              <a:gd name="connsiteY1-156" fmla="*/ 523592 h 1272258"/>
              <a:gd name="connsiteX0-157" fmla="*/ 796290 w 1054113"/>
              <a:gd name="connsiteY0-158" fmla="*/ 1129568 h 1129568"/>
              <a:gd name="connsiteX1-159" fmla="*/ 0 w 1054113"/>
              <a:gd name="connsiteY1-160" fmla="*/ 380902 h 1129568"/>
              <a:gd name="connsiteX0-161" fmla="*/ 796290 w 1006947"/>
              <a:gd name="connsiteY0-162" fmla="*/ 1188156 h 1188156"/>
              <a:gd name="connsiteX1-163" fmla="*/ 0 w 1006947"/>
              <a:gd name="connsiteY1-164" fmla="*/ 439490 h 1188156"/>
              <a:gd name="connsiteX0-165" fmla="*/ 796290 w 885221"/>
              <a:gd name="connsiteY0-166" fmla="*/ 1118292 h 1118292"/>
              <a:gd name="connsiteX1-167" fmla="*/ 0 w 885221"/>
              <a:gd name="connsiteY1-168" fmla="*/ 369626 h 1118292"/>
              <a:gd name="connsiteX0-169" fmla="*/ 796290 w 796290"/>
              <a:gd name="connsiteY0-170" fmla="*/ 1108170 h 1108170"/>
              <a:gd name="connsiteX1-171" fmla="*/ 0 w 796290"/>
              <a:gd name="connsiteY1-172" fmla="*/ 359504 h 1108170"/>
              <a:gd name="connsiteX0-173" fmla="*/ 796290 w 796290"/>
              <a:gd name="connsiteY0-174" fmla="*/ 1182255 h 1182255"/>
              <a:gd name="connsiteX1-175" fmla="*/ 0 w 796290"/>
              <a:gd name="connsiteY1-176" fmla="*/ 433589 h 1182255"/>
              <a:gd name="connsiteX0-177" fmla="*/ 796290 w 796290"/>
              <a:gd name="connsiteY0-178" fmla="*/ 1425998 h 1425998"/>
              <a:gd name="connsiteX1-179" fmla="*/ 0 w 796290"/>
              <a:gd name="connsiteY1-180" fmla="*/ 677332 h 1425998"/>
              <a:gd name="connsiteX0-181" fmla="*/ 1794510 w 1794510"/>
              <a:gd name="connsiteY0-182" fmla="*/ 986660 h 986660"/>
              <a:gd name="connsiteX1-183" fmla="*/ 0 w 1794510"/>
              <a:gd name="connsiteY1-184" fmla="*/ 878074 h 986660"/>
              <a:gd name="connsiteX0-185" fmla="*/ 5337810 w 5337810"/>
              <a:gd name="connsiteY0-186" fmla="*/ 1319334 h 1319334"/>
              <a:gd name="connsiteX1-187" fmla="*/ 0 w 5337810"/>
              <a:gd name="connsiteY1-188" fmla="*/ 715448 h 1319334"/>
              <a:gd name="connsiteX0-189" fmla="*/ 5337810 w 5337810"/>
              <a:gd name="connsiteY0-190" fmla="*/ 1801295 h 1801295"/>
              <a:gd name="connsiteX1-191" fmla="*/ 0 w 5337810"/>
              <a:gd name="connsiteY1-192" fmla="*/ 1197409 h 1801295"/>
              <a:gd name="connsiteX0-193" fmla="*/ 5449028 w 5449028"/>
              <a:gd name="connsiteY0-194" fmla="*/ 1821850 h 1821850"/>
              <a:gd name="connsiteX1-195" fmla="*/ 111218 w 5449028"/>
              <a:gd name="connsiteY1-196" fmla="*/ 1217964 h 1821850"/>
              <a:gd name="connsiteX0-197" fmla="*/ 5238140 w 5238140"/>
              <a:gd name="connsiteY0-198" fmla="*/ 1625412 h 1625412"/>
              <a:gd name="connsiteX1-199" fmla="*/ 128930 w 5238140"/>
              <a:gd name="connsiteY1-200" fmla="*/ 1425386 h 16254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5238140" h="1625412">
                <a:moveTo>
                  <a:pt x="5238140" y="1625412"/>
                </a:moveTo>
                <a:cubicBezTo>
                  <a:pt x="106069" y="-875853"/>
                  <a:pt x="-303187" y="-122426"/>
                  <a:pt x="128930" y="1425386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1760403" y="4667612"/>
            <a:ext cx="8671194" cy="1689646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4" name="组合 103"/>
          <p:cNvGrpSpPr/>
          <p:nvPr/>
        </p:nvGrpSpPr>
        <p:grpSpPr>
          <a:xfrm rot="3375645">
            <a:off x="6887013" y="2645538"/>
            <a:ext cx="429050" cy="429050"/>
            <a:chOff x="2814405" y="2119805"/>
            <a:chExt cx="409142" cy="409142"/>
          </a:xfrm>
        </p:grpSpPr>
        <p:sp>
          <p:nvSpPr>
            <p:cNvPr id="105" name="椭圆 10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67525" y="2085975"/>
            <a:ext cx="3454400" cy="635000"/>
            <a:chOff x="6867525" y="2085975"/>
            <a:chExt cx="3454400" cy="635000"/>
          </a:xfrm>
        </p:grpSpPr>
        <p:sp>
          <p:nvSpPr>
            <p:cNvPr id="109" name="任意多边形 108"/>
            <p:cNvSpPr/>
            <p:nvPr/>
          </p:nvSpPr>
          <p:spPr>
            <a:xfrm>
              <a:off x="6867525" y="2085975"/>
              <a:ext cx="3454400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6900333" y="2111492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2400" dirty="0"/>
                <a:t>No.1</a:t>
              </a:r>
              <a:endParaRPr lang="zh-CN" altLang="en-US" sz="2400" dirty="0"/>
            </a:p>
          </p:txBody>
        </p:sp>
        <p:sp>
          <p:nvSpPr>
            <p:cNvPr id="111" name="文本框 110"/>
            <p:cNvSpPr txBox="1"/>
            <p:nvPr/>
          </p:nvSpPr>
          <p:spPr>
            <a:xfrm flipH="1">
              <a:off x="7849023" y="2148848"/>
              <a:ext cx="2330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it-IT" dirty="0">
                  <a:solidFill>
                    <a:schemeClr val="bg1"/>
                  </a:solidFill>
                </a:rPr>
                <a:t>安裝</a:t>
              </a:r>
              <a:r>
                <a:rPr lang="it-IT" altLang="zh-TW" dirty="0">
                  <a:solidFill>
                    <a:schemeClr val="bg1"/>
                  </a:solidFill>
                </a:rPr>
                <a:t>Tello Driver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 rot="3375645">
            <a:off x="7932042" y="3908283"/>
            <a:ext cx="429050" cy="429050"/>
            <a:chOff x="2814405" y="2119805"/>
            <a:chExt cx="409142" cy="409142"/>
          </a:xfrm>
        </p:grpSpPr>
        <p:sp>
          <p:nvSpPr>
            <p:cNvPr id="113" name="椭圆 112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99411" y="3503781"/>
            <a:ext cx="3454400" cy="635000"/>
            <a:chOff x="6867525" y="2085975"/>
            <a:chExt cx="3454400" cy="635000"/>
          </a:xfrm>
        </p:grpSpPr>
        <p:sp>
          <p:nvSpPr>
            <p:cNvPr id="116" name="任意多边形 115"/>
            <p:cNvSpPr/>
            <p:nvPr/>
          </p:nvSpPr>
          <p:spPr>
            <a:xfrm>
              <a:off x="6867525" y="2085975"/>
              <a:ext cx="3454400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900333" y="2111492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2400" dirty="0"/>
                <a:t>No.2</a:t>
              </a:r>
              <a:endParaRPr lang="zh-CN" altLang="en-US" sz="2400" dirty="0"/>
            </a:p>
          </p:txBody>
        </p:sp>
        <p:sp>
          <p:nvSpPr>
            <p:cNvPr id="118" name="文本框 117"/>
            <p:cNvSpPr txBox="1"/>
            <p:nvPr/>
          </p:nvSpPr>
          <p:spPr>
            <a:xfrm flipH="1">
              <a:off x="7949584" y="2123031"/>
              <a:ext cx="2330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it-IT" dirty="0">
                  <a:solidFill>
                    <a:schemeClr val="bg1"/>
                  </a:solidFill>
                </a:rPr>
                <a:t>執行</a:t>
              </a:r>
              <a:r>
                <a:rPr lang="it-IT" altLang="zh-TW" dirty="0">
                  <a:solidFill>
                    <a:schemeClr val="bg1"/>
                  </a:solidFill>
                </a:rPr>
                <a:t>Tello Driver</a:t>
              </a:r>
            </a:p>
          </p:txBody>
        </p:sp>
      </p:grpSp>
      <p:grpSp>
        <p:nvGrpSpPr>
          <p:cNvPr id="119" name="组合 118"/>
          <p:cNvGrpSpPr/>
          <p:nvPr/>
        </p:nvGrpSpPr>
        <p:grpSpPr>
          <a:xfrm rot="3375645">
            <a:off x="4709870" y="3951826"/>
            <a:ext cx="429050" cy="429050"/>
            <a:chOff x="2814405" y="2119805"/>
            <a:chExt cx="409142" cy="409142"/>
          </a:xfrm>
        </p:grpSpPr>
        <p:sp>
          <p:nvSpPr>
            <p:cNvPr id="120" name="椭圆 119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 flipH="1">
            <a:off x="1714955" y="3377745"/>
            <a:ext cx="3472888" cy="635000"/>
            <a:chOff x="6849037" y="2085975"/>
            <a:chExt cx="3472888" cy="635000"/>
          </a:xfrm>
        </p:grpSpPr>
        <p:sp>
          <p:nvSpPr>
            <p:cNvPr id="123" name="任意多边形 122"/>
            <p:cNvSpPr/>
            <p:nvPr/>
          </p:nvSpPr>
          <p:spPr>
            <a:xfrm>
              <a:off x="6867525" y="2085975"/>
              <a:ext cx="3454400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6849037" y="2111492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2400" dirty="0"/>
                <a:t>No.3</a:t>
              </a:r>
              <a:endParaRPr lang="zh-CN" altLang="en-US" sz="2400" dirty="0"/>
            </a:p>
          </p:txBody>
        </p:sp>
        <p:sp>
          <p:nvSpPr>
            <p:cNvPr id="125" name="文本框 124"/>
            <p:cNvSpPr txBox="1"/>
            <p:nvPr/>
          </p:nvSpPr>
          <p:spPr>
            <a:xfrm flipH="1">
              <a:off x="7956016" y="2194878"/>
              <a:ext cx="23309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8" name="文本框 106"/>
          <p:cNvSpPr txBox="1"/>
          <p:nvPr/>
        </p:nvSpPr>
        <p:spPr>
          <a:xfrm>
            <a:off x="348131" y="343220"/>
            <a:ext cx="1229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90496" y="342509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BlinkMacSystemFont" charset="0"/>
              </a:rPr>
              <a:t>安裝後的檢查</a:t>
            </a:r>
            <a:endParaRPr lang="zh-TW" altLang="en-US" b="0" i="0" u="none" strike="noStrike" dirty="0">
              <a:solidFill>
                <a:srgbClr val="FFFFFF"/>
              </a:solidFill>
              <a:effectLst/>
              <a:latin typeface="BlinkMacSystemFont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374688" y="2731796"/>
            <a:ext cx="2947237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chemeClr val="bg1"/>
                </a:solidFill>
              </a:rPr>
              <a:t>當中還會安裝</a:t>
            </a:r>
            <a:r>
              <a:rPr lang="zh-TW" altLang="en-US" sz="1400" dirty="0">
                <a:solidFill>
                  <a:schemeClr val="bg1"/>
                </a:solidFill>
              </a:rPr>
              <a:t>會安裝</a:t>
            </a:r>
            <a:r>
              <a:rPr lang="en-US" altLang="zh-TW" sz="1400" dirty="0" err="1">
                <a:solidFill>
                  <a:schemeClr val="bg1"/>
                </a:solidFill>
              </a:rPr>
              <a:t>TelloPy</a:t>
            </a:r>
            <a:r>
              <a:rPr lang="zh-TW" altLang="en-US" sz="1400" dirty="0">
                <a:solidFill>
                  <a:schemeClr val="bg1"/>
                </a:solidFill>
              </a:rPr>
              <a:t>、</a:t>
            </a:r>
            <a:r>
              <a:rPr lang="en-US" altLang="zh-TW" sz="1400" dirty="0">
                <a:solidFill>
                  <a:schemeClr val="bg1"/>
                </a:solidFill>
              </a:rPr>
              <a:t>h264_image_transport</a:t>
            </a:r>
            <a:r>
              <a:rPr lang="zh-TW" altLang="en-US" sz="1400" dirty="0">
                <a:solidFill>
                  <a:schemeClr val="bg1"/>
                </a:solidFill>
              </a:rPr>
              <a:t>、</a:t>
            </a:r>
            <a:r>
              <a:rPr lang="en-US" altLang="zh-TW" sz="1400" dirty="0" err="1">
                <a:solidFill>
                  <a:schemeClr val="bg1"/>
                </a:solidFill>
              </a:rPr>
              <a:t>tello_driver</a:t>
            </a:r>
            <a:endParaRPr kumimoji="1" lang="zh-TW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5877" y="4178192"/>
            <a:ext cx="4043578" cy="73866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FFFFFF"/>
                </a:solidFill>
                <a:latin typeface="BlinkMacSystemFont" charset="0"/>
              </a:rPr>
              <a:t>開啟</a:t>
            </a:r>
            <a:r>
              <a:rPr lang="en-US" altLang="zh-TW" sz="1400" dirty="0" err="1">
                <a:solidFill>
                  <a:srgbClr val="FFFFFF"/>
                </a:solidFill>
                <a:latin typeface="BlinkMacSystemFont" charset="0"/>
              </a:rPr>
              <a:t>tello</a:t>
            </a:r>
            <a:r>
              <a:rPr lang="zh-TW" altLang="en-US" sz="1400" dirty="0">
                <a:solidFill>
                  <a:srgbClr val="FFFFFF"/>
                </a:solidFill>
                <a:latin typeface="BlinkMacSystemFont" charset="0"/>
              </a:rPr>
              <a:t>，並讓筆電與</a:t>
            </a:r>
            <a:r>
              <a:rPr lang="en-US" altLang="zh-TW" sz="1400" dirty="0" err="1">
                <a:solidFill>
                  <a:srgbClr val="FFFFFF"/>
                </a:solidFill>
                <a:latin typeface="BlinkMacSystemFont" charset="0"/>
              </a:rPr>
              <a:t>tello</a:t>
            </a:r>
            <a:r>
              <a:rPr lang="zh-TW" altLang="en-US" sz="1400" dirty="0">
                <a:solidFill>
                  <a:srgbClr val="FFFFFF"/>
                </a:solidFill>
                <a:latin typeface="BlinkMacSystemFont" charset="0"/>
              </a:rPr>
              <a:t>連線</a:t>
            </a: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FFFFFF"/>
                </a:solidFill>
                <a:latin typeface="BlinkMacSystemFont" charset="0"/>
              </a:rPr>
              <a:t>開啟終端機</a:t>
            </a:r>
          </a:p>
          <a:p>
            <a:pPr>
              <a:buFont typeface="+mj-lt"/>
              <a:buAutoNum type="arabicPeriod"/>
            </a:pPr>
            <a:r>
              <a:rPr lang="zh-TW" altLang="en-US" sz="1400" dirty="0">
                <a:solidFill>
                  <a:srgbClr val="FFFFFF"/>
                </a:solidFill>
                <a:latin typeface="BlinkMacSystemFont" charset="0"/>
              </a:rPr>
              <a:t>執行指令</a:t>
            </a:r>
            <a:r>
              <a:rPr lang="en-US" altLang="zh-TW" sz="1400" dirty="0" err="1">
                <a:solidFill>
                  <a:srgbClr val="FFFFFF"/>
                </a:solidFill>
                <a:latin typeface="BlinkMacSystemFont" charset="0"/>
              </a:rPr>
              <a:t>roslaunch</a:t>
            </a:r>
            <a:r>
              <a:rPr lang="en-US" altLang="zh-TW" sz="1400" dirty="0">
                <a:solidFill>
                  <a:srgbClr val="FFFFFF"/>
                </a:solidFill>
                <a:latin typeface="BlinkMacSystemFont" charset="0"/>
              </a:rPr>
              <a:t> </a:t>
            </a:r>
            <a:r>
              <a:rPr lang="en-US" altLang="zh-TW" sz="1400" dirty="0" err="1">
                <a:solidFill>
                  <a:srgbClr val="FFFFFF"/>
                </a:solidFill>
                <a:latin typeface="BlinkMacSystemFont" charset="0"/>
              </a:rPr>
              <a:t>tello_driver</a:t>
            </a:r>
            <a:r>
              <a:rPr lang="en-US" altLang="zh-TW" sz="1400" dirty="0">
                <a:solidFill>
                  <a:srgbClr val="FFFFFF"/>
                </a:solidFill>
                <a:latin typeface="BlinkMacSystemFont" charset="0"/>
              </a:rPr>
              <a:t> </a:t>
            </a:r>
            <a:r>
              <a:rPr lang="en-US" altLang="zh-TW" sz="1400" dirty="0" err="1">
                <a:solidFill>
                  <a:srgbClr val="FFFFFF"/>
                </a:solidFill>
                <a:latin typeface="BlinkMacSystemFont" charset="0"/>
              </a:rPr>
              <a:t>tello_node.launch</a:t>
            </a:r>
            <a:endParaRPr lang="en-US" altLang="zh-TW" sz="1400" b="0" i="0" u="none" strike="noStrike" dirty="0">
              <a:solidFill>
                <a:srgbClr val="FFFFFF"/>
              </a:solidFill>
              <a:effectLst/>
              <a:latin typeface="BlinkMacSystemFont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696467" y="3986196"/>
            <a:ext cx="1771193" cy="73866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</a:rPr>
              <a:t>ROS </a:t>
            </a:r>
            <a:r>
              <a:rPr lang="zh-TW" altLang="en-US" sz="1400" dirty="0">
                <a:solidFill>
                  <a:schemeClr val="bg1"/>
                </a:solidFill>
              </a:rPr>
              <a:t>是用</a:t>
            </a:r>
            <a:r>
              <a:rPr lang="en-US" altLang="zh-TW" sz="1400" dirty="0">
                <a:solidFill>
                  <a:schemeClr val="bg1"/>
                </a:solidFill>
              </a:rPr>
              <a:t>node </a:t>
            </a:r>
            <a:r>
              <a:rPr lang="zh-TW" altLang="en-US" sz="1400" dirty="0">
                <a:solidFill>
                  <a:schemeClr val="bg1"/>
                </a:solidFill>
              </a:rPr>
              <a:t>以及</a:t>
            </a:r>
            <a:r>
              <a:rPr lang="en-US" altLang="zh-TW" sz="1400" dirty="0">
                <a:solidFill>
                  <a:schemeClr val="bg1"/>
                </a:solidFill>
              </a:rPr>
              <a:t>topic</a:t>
            </a:r>
            <a:r>
              <a:rPr lang="zh-TW" altLang="en-US" sz="1400" dirty="0">
                <a:solidFill>
                  <a:schemeClr val="bg1"/>
                </a:solidFill>
              </a:rPr>
              <a:t>的方式貫穿所有指令</a:t>
            </a:r>
            <a:endParaRPr kumimoji="1" lang="zh-TW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95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25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75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250"/>
                            </p:stCondLst>
                            <p:childTnLst>
                              <p:par>
                                <p:cTn id="10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750"/>
                            </p:stCondLst>
                            <p:childTnLst>
                              <p:par>
                                <p:cTn id="10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3" grpId="0" animBg="1"/>
      <p:bldP spid="77" grpId="0" animBg="1"/>
      <p:bldP spid="78" grpId="0" animBg="1"/>
      <p:bldP spid="7" grpId="0" animBg="1"/>
      <p:bldP spid="100" grpId="0" animBg="1"/>
      <p:bldP spid="81" grpId="0" animBg="1"/>
      <p:bldP spid="82" grpId="0" animBg="1"/>
      <p:bldP spid="83" grpId="0" animBg="1"/>
      <p:bldP spid="8" grpId="0" animBg="1"/>
      <p:bldP spid="84" grpId="0" animBg="1"/>
      <p:bldP spid="101" grpId="0" animBg="1"/>
      <p:bldP spid="102" grpId="0" animBg="1"/>
      <p:bldP spid="103" grpId="0" animBg="1"/>
      <p:bldP spid="1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22678"/>
            <a:ext cx="6485467" cy="4761282"/>
          </a:xfrm>
          <a:prstGeom prst="rect">
            <a:avLst/>
          </a:prstGeom>
        </p:spPr>
      </p:pic>
      <p:sp>
        <p:nvSpPr>
          <p:cNvPr id="3" name="Google Shape;237;p25"/>
          <p:cNvSpPr/>
          <p:nvPr/>
        </p:nvSpPr>
        <p:spPr>
          <a:xfrm>
            <a:off x="0" y="579714"/>
            <a:ext cx="2441864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91425" tIns="45700" rIns="91425" bIns="457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kern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3332" y="614870"/>
            <a:ext cx="2673806" cy="76944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TW" sz="4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ROS</a:t>
            </a:r>
            <a:endParaRPr kumimoji="1" lang="zh-TW" altLang="en-US" sz="44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4" name="任意多边形 433"/>
          <p:cNvSpPr/>
          <p:nvPr/>
        </p:nvSpPr>
        <p:spPr>
          <a:xfrm>
            <a:off x="11844788" y="2950959"/>
            <a:ext cx="482113" cy="140616"/>
          </a:xfrm>
          <a:custGeom>
            <a:avLst/>
            <a:gdLst>
              <a:gd name="connsiteX0" fmla="*/ 0 w 609600"/>
              <a:gd name="connsiteY0" fmla="*/ 0 h 177800"/>
              <a:gd name="connsiteX1" fmla="*/ 609600 w 609600"/>
              <a:gd name="connsiteY1" fmla="*/ 0 h 177800"/>
              <a:gd name="connsiteX2" fmla="*/ 609600 w 609600"/>
              <a:gd name="connsiteY2" fmla="*/ 139246 h 177800"/>
              <a:gd name="connsiteX3" fmla="*/ 497568 w 609600"/>
              <a:gd name="connsiteY3" fmla="*/ 139246 h 177800"/>
              <a:gd name="connsiteX4" fmla="*/ 497568 w 609600"/>
              <a:gd name="connsiteY4" fmla="*/ 177800 h 177800"/>
              <a:gd name="connsiteX5" fmla="*/ 0 w 609600"/>
              <a:gd name="connsiteY5" fmla="*/ 17780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" h="177800">
                <a:moveTo>
                  <a:pt x="0" y="0"/>
                </a:moveTo>
                <a:lnTo>
                  <a:pt x="609600" y="0"/>
                </a:lnTo>
                <a:lnTo>
                  <a:pt x="609600" y="139246"/>
                </a:lnTo>
                <a:lnTo>
                  <a:pt x="497568" y="139246"/>
                </a:lnTo>
                <a:lnTo>
                  <a:pt x="497568" y="177800"/>
                </a:lnTo>
                <a:lnTo>
                  <a:pt x="0" y="177800"/>
                </a:lnTo>
                <a:close/>
              </a:path>
            </a:pathLst>
          </a:cu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017026" y="2970706"/>
            <a:ext cx="4943562" cy="947351"/>
            <a:chOff x="7743390" y="4942798"/>
            <a:chExt cx="4943562" cy="947351"/>
          </a:xfrm>
        </p:grpSpPr>
        <p:grpSp>
          <p:nvGrpSpPr>
            <p:cNvPr id="58" name="组合 57"/>
            <p:cNvGrpSpPr/>
            <p:nvPr/>
          </p:nvGrpSpPr>
          <p:grpSpPr>
            <a:xfrm>
              <a:off x="7743390" y="4942798"/>
              <a:ext cx="4943562" cy="947351"/>
              <a:chOff x="7347008" y="2985732"/>
              <a:chExt cx="4943562" cy="947351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347008" y="2985732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347008" y="3856883"/>
                <a:ext cx="4943562" cy="76200"/>
              </a:xfrm>
              <a:prstGeom prst="rect">
                <a:avLst/>
              </a:prstGeom>
              <a:solidFill>
                <a:srgbClr val="FFFFFF">
                  <a:alpha val="5686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7347008" y="3117722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7347008" y="3791165"/>
                <a:ext cx="4943562" cy="0"/>
              </a:xfrm>
              <a:prstGeom prst="line">
                <a:avLst/>
              </a:prstGeom>
              <a:ln w="38100">
                <a:solidFill>
                  <a:srgbClr val="A199A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占位符 118"/>
            <p:cNvSpPr txBox="1"/>
            <p:nvPr/>
          </p:nvSpPr>
          <p:spPr>
            <a:xfrm>
              <a:off x="8040613" y="5160996"/>
              <a:ext cx="3804175" cy="5314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zh-CN"/>
              </a:defPPr>
              <a:lvl1pPr marL="0" indent="0"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32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 smtClean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2800" b="1" kern="1200" dirty="0">
                  <a:gradFill flip="none" rotWithShape="1">
                    <a:gsLst>
                      <a:gs pos="8000">
                        <a:srgbClr val="FAFFFF"/>
                      </a:gs>
                      <a:gs pos="100000">
                        <a:srgbClr val="C3C4CB"/>
                      </a:gs>
                    </a:gsLst>
                    <a:lin ang="54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TW" altLang="en-US" dirty="0"/>
                <a:t>小花蔓澤蘭介紹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89830" y="2256040"/>
            <a:ext cx="2288540" cy="2288540"/>
            <a:chOff x="7758139" y="2808362"/>
            <a:chExt cx="1285965" cy="1285965"/>
          </a:xfrm>
        </p:grpSpPr>
        <p:sp>
          <p:nvSpPr>
            <p:cNvPr id="431" name="任意多边形 430"/>
            <p:cNvSpPr/>
            <p:nvPr/>
          </p:nvSpPr>
          <p:spPr>
            <a:xfrm rot="20047423">
              <a:off x="7758139" y="2808362"/>
              <a:ext cx="1285965" cy="1285965"/>
            </a:xfrm>
            <a:custGeom>
              <a:avLst/>
              <a:gdLst>
                <a:gd name="connsiteX0" fmla="*/ 813009 w 1626018"/>
                <a:gd name="connsiteY0" fmla="*/ 0 h 1626018"/>
                <a:gd name="connsiteX1" fmla="*/ 1626018 w 1626018"/>
                <a:gd name="connsiteY1" fmla="*/ 813009 h 1626018"/>
                <a:gd name="connsiteX2" fmla="*/ 813009 w 1626018"/>
                <a:gd name="connsiteY2" fmla="*/ 1626018 h 1626018"/>
                <a:gd name="connsiteX3" fmla="*/ 0 w 1626018"/>
                <a:gd name="connsiteY3" fmla="*/ 813009 h 1626018"/>
                <a:gd name="connsiteX4" fmla="*/ 16518 w 1626018"/>
                <a:gd name="connsiteY4" fmla="*/ 649159 h 1626018"/>
                <a:gd name="connsiteX5" fmla="*/ 61099 w 1626018"/>
                <a:gd name="connsiteY5" fmla="*/ 505541 h 1626018"/>
                <a:gd name="connsiteX6" fmla="*/ 200468 w 1626018"/>
                <a:gd name="connsiteY6" fmla="*/ 575867 h 1626018"/>
                <a:gd name="connsiteX7" fmla="*/ 168041 w 1626018"/>
                <a:gd name="connsiteY7" fmla="*/ 680330 h 1626018"/>
                <a:gd name="connsiteX8" fmla="*/ 154666 w 1626018"/>
                <a:gd name="connsiteY8" fmla="*/ 813009 h 1626018"/>
                <a:gd name="connsiteX9" fmla="*/ 813009 w 1626018"/>
                <a:gd name="connsiteY9" fmla="*/ 1471352 h 1626018"/>
                <a:gd name="connsiteX10" fmla="*/ 1471352 w 1626018"/>
                <a:gd name="connsiteY10" fmla="*/ 813009 h 1626018"/>
                <a:gd name="connsiteX11" fmla="*/ 813009 w 1626018"/>
                <a:gd name="connsiteY11" fmla="*/ 154666 h 1626018"/>
                <a:gd name="connsiteX12" fmla="*/ 267101 w 1626018"/>
                <a:gd name="connsiteY12" fmla="*/ 444923 h 1626018"/>
                <a:gd name="connsiteX13" fmla="*/ 254892 w 1626018"/>
                <a:gd name="connsiteY13" fmla="*/ 467416 h 1626018"/>
                <a:gd name="connsiteX14" fmla="*/ 117369 w 1626018"/>
                <a:gd name="connsiteY14" fmla="*/ 398022 h 1626018"/>
                <a:gd name="connsiteX15" fmla="*/ 138849 w 1626018"/>
                <a:gd name="connsiteY15" fmla="*/ 358448 h 1626018"/>
                <a:gd name="connsiteX16" fmla="*/ 813009 w 1626018"/>
                <a:gd name="connsiteY16" fmla="*/ 0 h 162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6018" h="1626018">
                  <a:moveTo>
                    <a:pt x="813009" y="0"/>
                  </a:moveTo>
                  <a:cubicBezTo>
                    <a:pt x="1262022" y="0"/>
                    <a:pt x="1626018" y="363997"/>
                    <a:pt x="1626018" y="813009"/>
                  </a:cubicBezTo>
                  <a:cubicBezTo>
                    <a:pt x="1626018" y="1262022"/>
                    <a:pt x="1262022" y="1626018"/>
                    <a:pt x="813009" y="1626018"/>
                  </a:cubicBezTo>
                  <a:cubicBezTo>
                    <a:pt x="363997" y="1626018"/>
                    <a:pt x="0" y="1262022"/>
                    <a:pt x="0" y="813009"/>
                  </a:cubicBezTo>
                  <a:cubicBezTo>
                    <a:pt x="0" y="756883"/>
                    <a:pt x="5688" y="702084"/>
                    <a:pt x="16518" y="649159"/>
                  </a:cubicBezTo>
                  <a:lnTo>
                    <a:pt x="61099" y="505541"/>
                  </a:lnTo>
                  <a:lnTo>
                    <a:pt x="200468" y="575867"/>
                  </a:lnTo>
                  <a:lnTo>
                    <a:pt x="168041" y="680330"/>
                  </a:lnTo>
                  <a:cubicBezTo>
                    <a:pt x="159271" y="723187"/>
                    <a:pt x="154666" y="767560"/>
                    <a:pt x="154666" y="813009"/>
                  </a:cubicBezTo>
                  <a:cubicBezTo>
                    <a:pt x="154666" y="1176602"/>
                    <a:pt x="449417" y="1471352"/>
                    <a:pt x="813009" y="1471352"/>
                  </a:cubicBezTo>
                  <a:cubicBezTo>
                    <a:pt x="1176602" y="1471352"/>
                    <a:pt x="1471352" y="1176602"/>
                    <a:pt x="1471352" y="813009"/>
                  </a:cubicBezTo>
                  <a:cubicBezTo>
                    <a:pt x="1471352" y="449417"/>
                    <a:pt x="1176602" y="154666"/>
                    <a:pt x="813009" y="154666"/>
                  </a:cubicBezTo>
                  <a:cubicBezTo>
                    <a:pt x="585764" y="154666"/>
                    <a:pt x="385410" y="269803"/>
                    <a:pt x="267101" y="444923"/>
                  </a:cubicBezTo>
                  <a:lnTo>
                    <a:pt x="254892" y="467416"/>
                  </a:lnTo>
                  <a:lnTo>
                    <a:pt x="117369" y="398022"/>
                  </a:lnTo>
                  <a:lnTo>
                    <a:pt x="138849" y="358448"/>
                  </a:lnTo>
                  <a:cubicBezTo>
                    <a:pt x="284953" y="142186"/>
                    <a:pt x="532376" y="0"/>
                    <a:pt x="8130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8084044" y="3134266"/>
              <a:ext cx="634158" cy="63415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6" name="组合 435"/>
            <p:cNvGrpSpPr/>
            <p:nvPr/>
          </p:nvGrpSpPr>
          <p:grpSpPr>
            <a:xfrm>
              <a:off x="7904995" y="2955216"/>
              <a:ext cx="992256" cy="992256"/>
              <a:chOff x="813435" y="4187372"/>
              <a:chExt cx="1292678" cy="1292678"/>
            </a:xfrm>
            <a:noFill/>
          </p:grpSpPr>
          <p:sp>
            <p:nvSpPr>
              <p:cNvPr id="443" name="圆角矩形 442"/>
              <p:cNvSpPr/>
              <p:nvPr/>
            </p:nvSpPr>
            <p:spPr>
              <a:xfrm rot="-5400000">
                <a:off x="8781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圆角矩形 443"/>
              <p:cNvSpPr/>
              <p:nvPr/>
            </p:nvSpPr>
            <p:spPr>
              <a:xfrm rot="-4500000">
                <a:off x="897155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5" name="圆角矩形 444"/>
              <p:cNvSpPr/>
              <p:nvPr/>
            </p:nvSpPr>
            <p:spPr>
              <a:xfrm rot="-3600000">
                <a:off x="95297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6" name="圆角矩形 445"/>
              <p:cNvSpPr/>
              <p:nvPr/>
            </p:nvSpPr>
            <p:spPr>
              <a:xfrm rot="-2700000">
                <a:off x="1041783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7" name="圆角矩形 446"/>
              <p:cNvSpPr/>
              <p:nvPr/>
            </p:nvSpPr>
            <p:spPr>
              <a:xfrm rot="-1800000">
                <a:off x="11575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8" name="圆角矩形 447"/>
              <p:cNvSpPr/>
              <p:nvPr/>
            </p:nvSpPr>
            <p:spPr>
              <a:xfrm rot="-900000">
                <a:off x="1292286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9" name="圆角矩形 448"/>
              <p:cNvSpPr/>
              <p:nvPr/>
            </p:nvSpPr>
            <p:spPr>
              <a:xfrm>
                <a:off x="1436914" y="41873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0" name="圆角矩形 449"/>
              <p:cNvSpPr/>
              <p:nvPr/>
            </p:nvSpPr>
            <p:spPr>
              <a:xfrm rot="900000">
                <a:off x="1581542" y="420641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1" name="圆角矩形 450"/>
              <p:cNvSpPr/>
              <p:nvPr/>
            </p:nvSpPr>
            <p:spPr>
              <a:xfrm rot="1800000">
                <a:off x="1716314" y="426223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2" name="圆角矩形 451"/>
              <p:cNvSpPr/>
              <p:nvPr/>
            </p:nvSpPr>
            <p:spPr>
              <a:xfrm rot="2700000">
                <a:off x="1832045" y="435104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3" name="圆角矩形 452"/>
              <p:cNvSpPr/>
              <p:nvPr/>
            </p:nvSpPr>
            <p:spPr>
              <a:xfrm rot="3600000">
                <a:off x="1920849" y="44667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4" name="圆角矩形 453"/>
              <p:cNvSpPr/>
              <p:nvPr/>
            </p:nvSpPr>
            <p:spPr>
              <a:xfrm rot="4500000">
                <a:off x="1976673" y="4601544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5" name="圆角矩形 454"/>
              <p:cNvSpPr/>
              <p:nvPr/>
            </p:nvSpPr>
            <p:spPr>
              <a:xfrm rot="5400000">
                <a:off x="1995714" y="47461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6" name="圆角矩形 455"/>
              <p:cNvSpPr/>
              <p:nvPr/>
            </p:nvSpPr>
            <p:spPr>
              <a:xfrm rot="6300000">
                <a:off x="1976673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7" name="圆角矩形 456"/>
              <p:cNvSpPr/>
              <p:nvPr/>
            </p:nvSpPr>
            <p:spPr>
              <a:xfrm rot="7200000">
                <a:off x="192084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8" name="圆角矩形 457"/>
              <p:cNvSpPr/>
              <p:nvPr/>
            </p:nvSpPr>
            <p:spPr>
              <a:xfrm rot="8100000">
                <a:off x="1832045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9" name="圆角矩形 458"/>
              <p:cNvSpPr/>
              <p:nvPr/>
            </p:nvSpPr>
            <p:spPr>
              <a:xfrm rot="9000000">
                <a:off x="17163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0" name="圆角矩形 459"/>
              <p:cNvSpPr/>
              <p:nvPr/>
            </p:nvSpPr>
            <p:spPr>
              <a:xfrm rot="9900000">
                <a:off x="1581542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1" name="圆角矩形 460"/>
              <p:cNvSpPr/>
              <p:nvPr/>
            </p:nvSpPr>
            <p:spPr>
              <a:xfrm rot="10800000">
                <a:off x="1436914" y="53049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2" name="圆角矩形 461"/>
              <p:cNvSpPr/>
              <p:nvPr/>
            </p:nvSpPr>
            <p:spPr>
              <a:xfrm rot="11700000">
                <a:off x="1292286" y="5285931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3" name="圆角矩形 462"/>
              <p:cNvSpPr/>
              <p:nvPr/>
            </p:nvSpPr>
            <p:spPr>
              <a:xfrm rot="12600000">
                <a:off x="1157514" y="5230107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4" name="圆角矩形 463"/>
              <p:cNvSpPr/>
              <p:nvPr/>
            </p:nvSpPr>
            <p:spPr>
              <a:xfrm rot="13500000">
                <a:off x="1041783" y="5141303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5" name="圆角矩形 464"/>
              <p:cNvSpPr/>
              <p:nvPr/>
            </p:nvSpPr>
            <p:spPr>
              <a:xfrm rot="14400000">
                <a:off x="952979" y="5025572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6" name="圆角矩形 465"/>
              <p:cNvSpPr/>
              <p:nvPr/>
            </p:nvSpPr>
            <p:spPr>
              <a:xfrm rot="15300000">
                <a:off x="897155" y="4890800"/>
                <a:ext cx="45719" cy="175078"/>
              </a:xfrm>
              <a:prstGeom prst="roundRect">
                <a:avLst>
                  <a:gd name="adj" fmla="val 35808"/>
                </a:avLst>
              </a:prstGeom>
              <a:grpFill/>
              <a:ln>
                <a:solidFill>
                  <a:schemeClr val="bg1">
                    <a:alpha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8" name="文本框 145"/>
            <p:cNvSpPr txBox="1"/>
            <p:nvPr/>
          </p:nvSpPr>
          <p:spPr>
            <a:xfrm>
              <a:off x="8242603" y="3146313"/>
              <a:ext cx="319947" cy="570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27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5E-6 -1.15607E-7 L -0.22383 0.0004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98" y="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1.16315E-6 -3.33333E-6 L -0.2178 -3.33333E-6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7;p25"/>
          <p:cNvSpPr/>
          <p:nvPr/>
        </p:nvSpPr>
        <p:spPr>
          <a:xfrm>
            <a:off x="0" y="579714"/>
            <a:ext cx="2441864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spcFirstLastPara="1" wrap="square" lIns="91425" tIns="45700" rIns="91425" bIns="45700" anchor="ctr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kern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3332" y="614870"/>
            <a:ext cx="2673806" cy="76944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TW" sz="440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pitchFamily="2" charset="-122"/>
              </a:rPr>
              <a:t>ROS</a:t>
            </a:r>
            <a:endParaRPr kumimoji="1" lang="zh-TW" altLang="en-US" sz="4400" kern="12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7" y="1943100"/>
            <a:ext cx="8737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7;p25"/>
          <p:cNvSpPr/>
          <p:nvPr/>
        </p:nvSpPr>
        <p:spPr>
          <a:xfrm>
            <a:off x="0" y="391892"/>
            <a:ext cx="3974592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6248" y="427048"/>
            <a:ext cx="42970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dirty="0" err="1">
                <a:solidFill>
                  <a:schemeClr val="bg1"/>
                </a:solidFill>
              </a:rPr>
              <a:t>video_effect</a:t>
            </a:r>
            <a:endParaRPr kumimoji="1" lang="zh-TW" altLang="en-US" sz="4400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40" y="1259549"/>
            <a:ext cx="8241792" cy="463600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64736" y="5791200"/>
            <a:ext cx="2970172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python –m</a:t>
            </a:r>
          </a:p>
          <a:p>
            <a:r>
              <a:rPr kumimoji="1" lang="en-US" altLang="zh-TW" dirty="0" err="1">
                <a:solidFill>
                  <a:schemeClr val="bg1"/>
                </a:solidFill>
              </a:rPr>
              <a:t>tellopy.examples.video_effect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cxnSp>
        <p:nvCxnSpPr>
          <p:cNvPr id="8" name="直線箭頭接點 7"/>
          <p:cNvCxnSpPr>
            <a:stCxn id="5" idx="3"/>
          </p:cNvCxnSpPr>
          <p:nvPr/>
        </p:nvCxnSpPr>
        <p:spPr>
          <a:xfrm flipV="1">
            <a:off x="7334908" y="4181856"/>
            <a:ext cx="1528676" cy="1932510"/>
          </a:xfrm>
          <a:prstGeom prst="straightConnector1">
            <a:avLst/>
          </a:prstGeom>
          <a:ln w="1016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32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0;p24">
            <a:extLst>
              <a:ext uri="{FF2B5EF4-FFF2-40B4-BE49-F238E27FC236}">
                <a16:creationId xmlns:a16="http://schemas.microsoft.com/office/drawing/2014/main" id="{76078DEC-FF3B-4CDC-82AD-459D089A3102}"/>
              </a:ext>
            </a:extLst>
          </p:cNvPr>
          <p:cNvSpPr/>
          <p:nvPr/>
        </p:nvSpPr>
        <p:spPr>
          <a:xfrm>
            <a:off x="2571908" y="2224397"/>
            <a:ext cx="6504360" cy="3521724"/>
          </a:xfrm>
          <a:prstGeom prst="rect">
            <a:avLst/>
          </a:prstGeom>
          <a:solidFill>
            <a:srgbClr val="017058">
              <a:alpha val="75686"/>
            </a:srgb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293;p29">
            <a:extLst>
              <a:ext uri="{FF2B5EF4-FFF2-40B4-BE49-F238E27FC236}">
                <a16:creationId xmlns:a16="http://schemas.microsoft.com/office/drawing/2014/main" id="{3E34A96C-06F3-4D2A-8EE0-B748F4786E79}"/>
              </a:ext>
            </a:extLst>
          </p:cNvPr>
          <p:cNvSpPr/>
          <p:nvPr/>
        </p:nvSpPr>
        <p:spPr>
          <a:xfrm>
            <a:off x="0" y="687718"/>
            <a:ext cx="6083643" cy="79161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9B1FD7-D316-4880-B7C2-92AE70AB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1" y="625706"/>
            <a:ext cx="6166022" cy="1021449"/>
          </a:xfrm>
        </p:spPr>
        <p:txBody>
          <a:bodyPr/>
          <a:lstStyle/>
          <a:p>
            <a:pPr lvl="0"/>
            <a:r>
              <a:rPr lang="zh-TW" altLang="zh-TW" dirty="0">
                <a:solidFill>
                  <a:schemeClr val="bg1"/>
                </a:solidFill>
              </a:rPr>
              <a:t>過程遇到的問題</a:t>
            </a:r>
            <a:endParaRPr lang="zh-TW" altLang="en-US" b="1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E0FC3C-6827-467F-A9F7-B1C72663F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908" y="2421236"/>
            <a:ext cx="6555159" cy="3128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zh-TW" sz="2800" dirty="0">
                <a:solidFill>
                  <a:schemeClr val="bg1"/>
                </a:solidFill>
              </a:rPr>
              <a:t>照片樣本數不足，訓練準確度難以提升</a:t>
            </a:r>
          </a:p>
          <a:p>
            <a:pPr>
              <a:lnSpc>
                <a:spcPct val="150000"/>
              </a:lnSpc>
            </a:pPr>
            <a:r>
              <a:rPr lang="zh-TW" altLang="zh-TW" sz="2800" dirty="0">
                <a:solidFill>
                  <a:schemeClr val="bg1"/>
                </a:solidFill>
              </a:rPr>
              <a:t>無人機易受天氣影響</a:t>
            </a:r>
            <a:endParaRPr lang="en-US" altLang="zh-TW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</a:rPr>
              <a:t>飛行時間不能過長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</a:rPr>
              <a:t>ROS</a:t>
            </a:r>
            <a:r>
              <a:rPr lang="zh-TW" altLang="en-US" dirty="0">
                <a:solidFill>
                  <a:schemeClr val="bg1"/>
                </a:solidFill>
              </a:rPr>
              <a:t>和</a:t>
            </a:r>
            <a:r>
              <a:rPr lang="en-US" altLang="zh-TW" dirty="0">
                <a:solidFill>
                  <a:schemeClr val="bg1"/>
                </a:solidFill>
              </a:rPr>
              <a:t>YOLO</a:t>
            </a:r>
            <a:r>
              <a:rPr lang="zh-TW" altLang="en-US" dirty="0">
                <a:solidFill>
                  <a:schemeClr val="bg1"/>
                </a:solidFill>
              </a:rPr>
              <a:t>安裝繁雜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8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322;p32"/>
          <p:cNvSpPr txBox="1">
            <a:spLocks/>
          </p:cNvSpPr>
          <p:nvPr/>
        </p:nvSpPr>
        <p:spPr>
          <a:xfrm>
            <a:off x="3002011" y="1791292"/>
            <a:ext cx="9189989" cy="2822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SzPts val="3200"/>
              <a:buFont typeface="Arial" panose="020B0604020202020204" pitchFamily="34" charset="0"/>
              <a:buNone/>
            </a:pPr>
            <a:r>
              <a:rPr lang="zh-TW" altLang="en-US" sz="19900" b="1" dirty="0">
                <a:ln w="0">
                  <a:solidFill>
                    <a:srgbClr val="92D05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ea"/>
                <a:ea typeface="+mj-ea"/>
              </a:rPr>
              <a:t>Ｑ＆Ａ</a:t>
            </a:r>
            <a:endParaRPr lang="en-US" sz="19900" b="1" dirty="0">
              <a:ln w="0">
                <a:solidFill>
                  <a:srgbClr val="92D05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ea"/>
              <a:ea typeface="+mj-ea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54979D42-9304-46C1-93EE-34AF7B4FB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1" b="90000" l="10000" r="94063">
                        <a14:backgroundMark x1="17500" y1="67969" x2="67344" y2="86250"/>
                        <a14:backgroundMark x1="37656" y1="60469" x2="37188" y2="58438"/>
                        <a14:backgroundMark x1="28906" y1="55625" x2="28750" y2="53594"/>
                        <a14:backgroundMark x1="33906" y1="55313" x2="33906" y2="55313"/>
                        <a14:backgroundMark x1="46719" y1="60469" x2="46719" y2="60469"/>
                        <a14:backgroundMark x1="45469" y1="58125" x2="45469" y2="58125"/>
                        <a14:backgroundMark x1="51719" y1="77344" x2="51719" y2="77344"/>
                        <a14:backgroundMark x1="45625" y1="75156" x2="45625" y2="75156"/>
                        <a14:backgroundMark x1="45469" y1="74844" x2="45469" y2="74844"/>
                        <a14:backgroundMark x1="62656" y1="62187" x2="62656" y2="62187"/>
                        <a14:backgroundMark x1="68750" y1="81875" x2="68750" y2="81875"/>
                        <a14:backgroundMark x1="68281" y1="80469" x2="68281" y2="80469"/>
                        <a14:backgroundMark x1="81875" y1="85000" x2="81875" y2="85000"/>
                        <a14:backgroundMark x1="81250" y1="85156" x2="81250" y2="85156"/>
                        <a14:backgroundMark x1="81406" y1="84844" x2="81406" y2="84844"/>
                        <a14:backgroundMark x1="80781" y1="84531" x2="80781" y2="84531"/>
                        <a14:backgroundMark x1="68125" y1="78750" x2="68125" y2="78750"/>
                        <a14:backgroundMark x1="68906" y1="79219" x2="68906" y2="79219"/>
                        <a14:backgroundMark x1="68906" y1="79219" x2="68906" y2="79219"/>
                        <a14:backgroundMark x1="68906" y1="79219" x2="68906" y2="79219"/>
                        <a14:backgroundMark x1="68906" y1="79219" x2="68906" y2="79219"/>
                        <a14:backgroundMark x1="68906" y1="79219" x2="68906" y2="79219"/>
                        <a14:backgroundMark x1="59531" y1="79219" x2="59531" y2="79219"/>
                        <a14:backgroundMark x1="59688" y1="78906" x2="59688" y2="78906"/>
                        <a14:backgroundMark x1="60000" y1="78594" x2="60000" y2="78594"/>
                        <a14:backgroundMark x1="60000" y1="78281" x2="58438" y2="79219"/>
                        <a14:backgroundMark x1="52344" y1="77344" x2="52188" y2="77031"/>
                        <a14:backgroundMark x1="45469" y1="74688" x2="46094" y2="74063"/>
                        <a14:backgroundMark x1="38906" y1="73594" x2="39063" y2="72813"/>
                        <a14:backgroundMark x1="32813" y1="71719" x2="33281" y2="70781"/>
                        <a14:backgroundMark x1="27500" y1="69688" x2="27500" y2="69688"/>
                        <a14:backgroundMark x1="27187" y1="70156" x2="27187" y2="69375"/>
                        <a14:backgroundMark x1="55937" y1="65781" x2="55937" y2="65781"/>
                        <a14:backgroundMark x1="78906" y1="57188" x2="78906" y2="57188"/>
                        <a14:backgroundMark x1="75469" y1="59688" x2="75469" y2="59688"/>
                        <a14:backgroundMark x1="71719" y1="73438" x2="71719" y2="73438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721522" y="2976381"/>
            <a:ext cx="4459965" cy="4459965"/>
          </a:xfrm>
          <a:prstGeom prst="rect">
            <a:avLst/>
          </a:prstGeom>
        </p:spPr>
      </p:pic>
      <p:pic>
        <p:nvPicPr>
          <p:cNvPr id="131" name="圖片 1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30" y="1271839"/>
            <a:ext cx="3341980" cy="3341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0" y="464625"/>
            <a:ext cx="6718042" cy="861579"/>
          </a:xfrm>
          <a:prstGeom prst="homePlat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243494" y="2339963"/>
            <a:ext cx="7967306" cy="2496086"/>
          </a:xfrm>
          <a:prstGeom prst="rect">
            <a:avLst/>
          </a:prstGeom>
          <a:solidFill>
            <a:srgbClr val="017058">
              <a:alpha val="74901"/>
            </a:srgb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83977" y="209614"/>
            <a:ext cx="663406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生長環境和成長方式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2429761" y="2380715"/>
            <a:ext cx="7781039" cy="290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常在</a:t>
            </a:r>
            <a:r>
              <a:rPr lang="zh-TW" sz="2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溼度高</a:t>
            </a:r>
            <a:r>
              <a:rPr lang="zh-TW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且</a:t>
            </a:r>
            <a:r>
              <a:rPr lang="zh-TW" sz="2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陽光充足</a:t>
            </a:r>
            <a:r>
              <a:rPr lang="zh-TW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的地方生長</a:t>
            </a:r>
            <a:endParaRPr sz="2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82880">
              <a:lnSpc>
                <a:spcPct val="150000"/>
              </a:lnSpc>
              <a:spcBef>
                <a:spcPts val="0"/>
              </a:spcBef>
              <a:buSzPts val="2400"/>
            </a:pPr>
            <a:r>
              <a:rPr lang="zh-TW" altLang="en-US" sz="2800" dirty="0">
                <a:solidFill>
                  <a:schemeClr val="bg1"/>
                </a:solidFill>
              </a:rPr>
              <a:t>生長速度極快，一天</a:t>
            </a:r>
            <a:r>
              <a:rPr lang="zh-TW" altLang="en-US" sz="2800" dirty="0">
                <a:solidFill>
                  <a:srgbClr val="FFFF00"/>
                </a:solidFill>
              </a:rPr>
              <a:t>增長速度就有</a:t>
            </a:r>
            <a:r>
              <a:rPr lang="en-US" altLang="zh-TW" sz="2800" dirty="0">
                <a:solidFill>
                  <a:srgbClr val="FFFF00"/>
                </a:solidFill>
              </a:rPr>
              <a:t>24</a:t>
            </a:r>
            <a:r>
              <a:rPr lang="zh-TW" altLang="en-US" sz="2800" dirty="0">
                <a:solidFill>
                  <a:srgbClr val="FFFF00"/>
                </a:solidFill>
              </a:rPr>
              <a:t>至</a:t>
            </a:r>
            <a:r>
              <a:rPr lang="en-US" altLang="zh-TW" sz="2800" dirty="0">
                <a:solidFill>
                  <a:srgbClr val="FFFF00"/>
                </a:solidFill>
              </a:rPr>
              <a:t>27</a:t>
            </a:r>
            <a:r>
              <a:rPr lang="zh-TW" altLang="en-US" sz="2800" dirty="0">
                <a:solidFill>
                  <a:srgbClr val="FFFF00"/>
                </a:solidFill>
              </a:rPr>
              <a:t>公分</a:t>
            </a:r>
          </a:p>
          <a:p>
            <a:pPr marL="182880" lvl="0" indent="-18288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400"/>
              <a:buChar char="•"/>
            </a:pPr>
            <a:r>
              <a:rPr lang="zh-TW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種子數量多，且有無性繁殖的能力</a:t>
            </a:r>
            <a:endParaRPr lang="en-US" altLang="zh-TW" sz="2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•"/>
            </a:pPr>
            <a:endParaRPr lang="en-US" altLang="zh-TW" sz="2800"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•"/>
            </a:pPr>
            <a:endParaRPr lang="en-US" altLang="zh-TW" sz="2800" dirty="0">
              <a:latin typeface="Arial"/>
              <a:ea typeface="Arial"/>
              <a:cs typeface="Arial"/>
              <a:sym typeface="Arial"/>
            </a:endParaRPr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•"/>
            </a:pPr>
            <a:endParaRPr lang="en-US" altLang="zh-TW" sz="2800"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•"/>
            </a:pPr>
            <a:endParaRPr lang="en-US" altLang="zh-TW" sz="2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buSzPts val="2400"/>
              <a:buNone/>
            </a:pPr>
            <a:r>
              <a:rPr lang="en-US" altLang="zh-TW" dirty="0"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                                                                                           </a:t>
            </a:r>
          </a:p>
          <a:p>
            <a:pPr marL="0" lvl="0" indent="0">
              <a:buSzPts val="2400"/>
              <a:buNone/>
            </a:pPr>
            <a:r>
              <a:rPr lang="zh-TW" altLang="en-US" dirty="0"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                                                                                                            </a:t>
            </a:r>
            <a:r>
              <a:rPr lang="en-US" altLang="zh-TW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zh-TW" altLang="en-US" dirty="0"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zh-TW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996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版面配置區 3">
            <a:extLst>
              <a:ext uri="{FF2B5EF4-FFF2-40B4-BE49-F238E27FC236}">
                <a16:creationId xmlns:a16="http://schemas.microsoft.com/office/drawing/2014/main" id="{544E8E6A-5D2A-4E09-9245-D0F858FF1E1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0403" r="20403"/>
          <a:stretch>
            <a:fillRect/>
          </a:stretch>
        </p:blipFill>
        <p:spPr>
          <a:xfrm>
            <a:off x="2559817" y="1804100"/>
            <a:ext cx="8480716" cy="1032284"/>
          </a:xfrm>
          <a:prstGeom prst="rect">
            <a:avLst/>
          </a:prstGeom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2828516" y="2020912"/>
            <a:ext cx="8042684" cy="81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>
              <a:buSzPts val="2400"/>
            </a:pPr>
            <a:r>
              <a:rPr lang="zh-TW" altLang="en-US" sz="2800" dirty="0">
                <a:solidFill>
                  <a:schemeClr val="bg1"/>
                </a:solidFill>
              </a:rPr>
              <a:t>導致其它植物</a:t>
            </a:r>
            <a:r>
              <a:rPr lang="zh-TW" altLang="en-US" sz="2800" dirty="0">
                <a:solidFill>
                  <a:srgbClr val="FFFF00"/>
                </a:solidFill>
              </a:rPr>
              <a:t>遭受覆蓋無法吸收充足的陽光而死亡</a:t>
            </a:r>
          </a:p>
        </p:txBody>
      </p:sp>
      <p:sp>
        <p:nvSpPr>
          <p:cNvPr id="200" name="Google Shape;200;p21"/>
          <p:cNvSpPr/>
          <p:nvPr/>
        </p:nvSpPr>
        <p:spPr>
          <a:xfrm>
            <a:off x="0" y="437773"/>
            <a:ext cx="3385751" cy="910272"/>
          </a:xfrm>
          <a:prstGeom prst="homePlat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zh-TW" altLang="en-US" sz="4800" dirty="0">
                <a:solidFill>
                  <a:schemeClr val="bg1"/>
                </a:solidFill>
              </a:rPr>
              <a:t>造成</a:t>
            </a:r>
            <a:r>
              <a:rPr lang="zh-TW" altLang="zh-TW" sz="4800" dirty="0">
                <a:solidFill>
                  <a:schemeClr val="bg1"/>
                </a:solidFill>
              </a:rPr>
              <a:t>危害</a:t>
            </a:r>
            <a:endParaRPr sz="4800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A0AFD0-7E9B-4A3A-89BD-BFB419C9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429" y="2836384"/>
            <a:ext cx="5360249" cy="38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 rot="460276">
            <a:off x="-71622" y="3101471"/>
            <a:ext cx="5108973" cy="1978597"/>
          </a:xfrm>
          <a:prstGeom prst="irregularSeal1">
            <a:avLst/>
          </a:prstGeom>
          <a:solidFill>
            <a:srgbClr val="FF0000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0" y="532738"/>
            <a:ext cx="6019060" cy="877200"/>
          </a:xfrm>
          <a:prstGeom prst="homePlate">
            <a:avLst>
              <a:gd name="adj" fmla="val 50000"/>
            </a:avLst>
          </a:prstGeom>
          <a:solidFill>
            <a:schemeClr val="bg2">
              <a:lumMod val="50000"/>
            </a:schemeClr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-84568" y="507579"/>
            <a:ext cx="5884929" cy="646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600"/>
              <a:buNone/>
            </a:pPr>
            <a:r>
              <a:rPr lang="zh-TW" sz="4800" b="1" dirty="0">
                <a:solidFill>
                  <a:schemeClr val="bg1"/>
                </a:solidFill>
              </a:rPr>
              <a:t>台灣小花蔓澤蘭防治</a:t>
            </a:r>
            <a:endParaRPr sz="4800" b="1" dirty="0">
              <a:solidFill>
                <a:schemeClr val="bg1"/>
              </a:solidFill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0361" y="1177097"/>
            <a:ext cx="6284550" cy="516904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/>
        </p:nvSpPr>
        <p:spPr>
          <a:xfrm rot="292212">
            <a:off x="1010998" y="3786346"/>
            <a:ext cx="32470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投入經費</a:t>
            </a:r>
            <a:r>
              <a:rPr lang="zh-TW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和</a:t>
            </a:r>
            <a:r>
              <a:rPr lang="zh-TW" sz="2400" b="1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消除面積</a:t>
            </a:r>
            <a:endParaRPr sz="24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0792258" y="6480624"/>
            <a:ext cx="1399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參考附錄[</a:t>
            </a:r>
            <a:r>
              <a:rPr lang="en-US" altLang="zh-TW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zh-TW" sz="1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 sz="1800" b="1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61" y="1138961"/>
            <a:ext cx="6284550" cy="5169041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587067" y="-592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141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0" y="327829"/>
            <a:ext cx="8476488" cy="890438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title"/>
          </p:nvPr>
        </p:nvSpPr>
        <p:spPr>
          <a:xfrm>
            <a:off x="79503" y="327829"/>
            <a:ext cx="7464297" cy="1010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altLang="zh-TW" dirty="0"/>
              <a:t>Google Earth</a:t>
            </a:r>
            <a:r>
              <a:rPr lang="zh-TW" altLang="en-US" dirty="0"/>
              <a:t>呈現嚴重狀況</a:t>
            </a:r>
            <a:endParaRPr dirty="0"/>
          </a:p>
        </p:txBody>
      </p:sp>
      <p:pic>
        <p:nvPicPr>
          <p:cNvPr id="3" name="圖片 2" descr="一張含有 桌, 標誌, 電路, 紫色 的圖片&#10;&#10;自動產生的描述">
            <a:extLst>
              <a:ext uri="{FF2B5EF4-FFF2-40B4-BE49-F238E27FC236}">
                <a16:creationId xmlns:a16="http://schemas.microsoft.com/office/drawing/2014/main" id="{1E9E8591-CF49-4C49-AC45-23B7487F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42" y="2021699"/>
            <a:ext cx="6870620" cy="40299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07BB38C-5BAA-4C1B-973A-EC0B6A115CB7}"/>
              </a:ext>
            </a:extLst>
          </p:cNvPr>
          <p:cNvSpPr/>
          <p:nvPr/>
        </p:nvSpPr>
        <p:spPr>
          <a:xfrm>
            <a:off x="3353501" y="1398619"/>
            <a:ext cx="3893102" cy="56296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/>
              <a:t>在校園中發現小花蔓澤蘭的地方</a:t>
            </a:r>
            <a:endParaRPr lang="en-US" altLang="zh-TW" sz="2000" dirty="0"/>
          </a:p>
        </p:txBody>
      </p:sp>
      <p:sp>
        <p:nvSpPr>
          <p:cNvPr id="7" name="波浪 6">
            <a:extLst>
              <a:ext uri="{FF2B5EF4-FFF2-40B4-BE49-F238E27FC236}">
                <a16:creationId xmlns:a16="http://schemas.microsoft.com/office/drawing/2014/main" id="{4A9F9B52-570E-4857-8949-0219CBE3CC16}"/>
              </a:ext>
            </a:extLst>
          </p:cNvPr>
          <p:cNvSpPr/>
          <p:nvPr/>
        </p:nvSpPr>
        <p:spPr>
          <a:xfrm>
            <a:off x="3167277" y="6051610"/>
            <a:ext cx="4265549" cy="867266"/>
          </a:xfrm>
          <a:prstGeom prst="wave">
            <a:avLst>
              <a:gd name="adj1" fmla="val 1250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FFF00"/>
                </a:solidFill>
              </a:rPr>
              <a:t>目前共</a:t>
            </a:r>
            <a:r>
              <a:rPr lang="en-US" altLang="zh-TW" sz="2400" dirty="0">
                <a:solidFill>
                  <a:srgbClr val="FFFF00"/>
                </a:solidFill>
              </a:rPr>
              <a:t>25</a:t>
            </a:r>
            <a:r>
              <a:rPr lang="zh-TW" altLang="en-US" sz="2400" dirty="0">
                <a:solidFill>
                  <a:srgbClr val="FFFF00"/>
                </a:solidFill>
              </a:rPr>
              <a:t>個據點</a:t>
            </a:r>
          </a:p>
        </p:txBody>
      </p:sp>
    </p:spTree>
    <p:extLst>
      <p:ext uri="{BB962C8B-B14F-4D97-AF65-F5344CB8AC3E}">
        <p14:creationId xmlns:p14="http://schemas.microsoft.com/office/powerpoint/2010/main" val="31142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11263705" y="1076920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70" name="矩形 69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263705" y="4987655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75" name="矩形 74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06853" y="4987655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80" name="矩形 79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06853" y="1076920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85" name="矩形 84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任意多边形 88"/>
          <p:cNvSpPr/>
          <p:nvPr/>
        </p:nvSpPr>
        <p:spPr>
          <a:xfrm>
            <a:off x="1790881" y="1293523"/>
            <a:ext cx="8610239" cy="4270954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63500">
            <a:solidFill>
              <a:schemeClr val="bg1">
                <a:alpha val="50000"/>
              </a:schemeClr>
            </a:solidFill>
          </a:ln>
          <a:effectLst>
            <a:outerShdw blurRad="76200" dir="5400000" algn="ctr" rotWithShape="0">
              <a:srgbClr val="1BD0F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任意多边形 89"/>
          <p:cNvSpPr/>
          <p:nvPr/>
        </p:nvSpPr>
        <p:spPr>
          <a:xfrm>
            <a:off x="1023882" y="913067"/>
            <a:ext cx="10144236" cy="5031866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28575">
            <a:solidFill>
              <a:schemeClr val="bg1">
                <a:alpha val="50000"/>
              </a:schemeClr>
            </a:solidFill>
          </a:ln>
          <a:effectLst>
            <a:outerShdw blurRad="76200" dir="5400000" algn="ctr" rotWithShape="0">
              <a:srgbClr val="1BD0F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任意多边形 102"/>
          <p:cNvSpPr/>
          <p:nvPr/>
        </p:nvSpPr>
        <p:spPr>
          <a:xfrm>
            <a:off x="1276394" y="1150703"/>
            <a:ext cx="9611774" cy="4569969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任意多边形 103"/>
          <p:cNvSpPr/>
          <p:nvPr/>
        </p:nvSpPr>
        <p:spPr>
          <a:xfrm>
            <a:off x="1276394" y="1140331"/>
            <a:ext cx="9611774" cy="4569969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101600">
            <a:solidFill>
              <a:schemeClr val="bg1">
                <a:alpha val="5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文本框 132"/>
          <p:cNvSpPr txBox="1"/>
          <p:nvPr/>
        </p:nvSpPr>
        <p:spPr>
          <a:xfrm>
            <a:off x="5285522" y="17699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TW" altLang="zh-TW" dirty="0"/>
              <a:t>研究動機</a:t>
            </a:r>
            <a:endParaRPr lang="zh-CN" altLang="en-US" dirty="0"/>
          </a:p>
        </p:txBody>
      </p:sp>
      <p:cxnSp>
        <p:nvCxnSpPr>
          <p:cNvPr id="107" name="直接连接符 106"/>
          <p:cNvCxnSpPr/>
          <p:nvPr/>
        </p:nvCxnSpPr>
        <p:spPr>
          <a:xfrm>
            <a:off x="31034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0150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36"/>
          <p:cNvSpPr txBox="1"/>
          <p:nvPr/>
        </p:nvSpPr>
        <p:spPr>
          <a:xfrm>
            <a:off x="3026949" y="2245049"/>
            <a:ext cx="67056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幫助生態保育人員防治小花蔓澤蘭</a:t>
            </a:r>
            <a:endParaRPr lang="en-US" altLang="zh-TW" sz="2000" dirty="0">
              <a:solidFill>
                <a:schemeClr val="bg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800"/>
              <a:buFont typeface="+mj-lt"/>
              <a:buAutoNum type="arabicPeriod"/>
            </a:pPr>
            <a:r>
              <a:rPr lang="zh-TW" altLang="en-US" sz="2000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減少地形阻礙</a:t>
            </a:r>
            <a:endParaRPr lang="en-US" altLang="zh-TW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125" r="97875">
                        <a14:foregroundMark x1="46250" y1="48375" x2="46250" y2="48375"/>
                        <a14:foregroundMark x1="51250" y1="48875" x2="51250" y2="48875"/>
                        <a14:foregroundMark x1="52750" y1="43750" x2="52750" y2="43750"/>
                        <a14:foregroundMark x1="46250" y1="52625" x2="46250" y2="52625"/>
                        <a14:foregroundMark x1="24625" y1="46625" x2="24625" y2="46625"/>
                        <a14:foregroundMark x1="36625" y1="22750" x2="36625" y2="22750"/>
                        <a14:foregroundMark x1="55125" y1="45375" x2="55125" y2="45375"/>
                        <a14:foregroundMark x1="53750" y1="47625" x2="53750" y2="47625"/>
                        <a14:foregroundMark x1="47500" y1="45125" x2="47500" y2="45125"/>
                        <a14:foregroundMark x1="47750" y1="49625" x2="47750" y2="49625"/>
                        <a14:backgroundMark x1="50750" y1="30375" x2="50750" y2="30375"/>
                        <a14:backgroundMark x1="44125" y1="31625" x2="44125" y2="31625"/>
                        <a14:backgroundMark x1="45250" y1="34375" x2="45250" y2="34375"/>
                        <a14:backgroundMark x1="40375" y1="66125" x2="40375" y2="66125"/>
                        <a14:backgroundMark x1="47250" y1="68125" x2="47250" y2="68125"/>
                        <a14:backgroundMark x1="40125" y1="67625" x2="40125" y2="67625"/>
                        <a14:backgroundMark x1="19375" y1="52875" x2="19375" y2="52875"/>
                        <a14:backgroundMark x1="64375" y1="55500" x2="64375" y2="55500"/>
                        <a14:backgroundMark x1="71000" y1="57250" x2="71000" y2="57250"/>
                        <a14:backgroundMark x1="60125" y1="56250" x2="6012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440894"/>
            <a:ext cx="2306289" cy="2306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50"/>
                            </p:stCondLst>
                            <p:childTnLst>
                              <p:par>
                                <p:cTn id="55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03" grpId="0" animBg="1"/>
      <p:bldP spid="103" grpId="1" animBg="1"/>
      <p:bldP spid="104" grpId="0" animBg="1"/>
      <p:bldP spid="104" grpId="1" animBg="1"/>
      <p:bldP spid="104" grpId="2" animBg="1"/>
      <p:bldP spid="105" grpId="0"/>
      <p:bldP spid="1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11263705" y="1076920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70" name="矩形 69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1263705" y="4987655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75" name="矩形 74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06853" y="4987655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80" name="矩形 79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06853" y="1076920"/>
            <a:ext cx="334284" cy="793418"/>
            <a:chOff x="7901464" y="2594611"/>
            <a:chExt cx="118586" cy="281462"/>
          </a:xfrm>
          <a:effectLst>
            <a:outerShdw blurRad="76200" dir="5400000" algn="ctr" rotWithShape="0">
              <a:srgbClr val="1BD0F0">
                <a:alpha val="95000"/>
              </a:srgbClr>
            </a:outerShdw>
          </a:effectLst>
        </p:grpSpPr>
        <p:sp>
          <p:nvSpPr>
            <p:cNvPr id="85" name="矩形 84"/>
            <p:cNvSpPr/>
            <p:nvPr/>
          </p:nvSpPr>
          <p:spPr>
            <a:xfrm>
              <a:off x="7901464" y="2594611"/>
              <a:ext cx="118586" cy="45719"/>
            </a:xfrm>
            <a:prstGeom prst="rect">
              <a:avLst/>
            </a:prstGeom>
            <a:solidFill>
              <a:srgbClr val="1BD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7901464" y="2673192"/>
              <a:ext cx="118586" cy="45719"/>
            </a:xfrm>
            <a:prstGeom prst="rect">
              <a:avLst/>
            </a:prstGeom>
            <a:solidFill>
              <a:srgbClr val="1BD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7901464" y="2751773"/>
              <a:ext cx="118586" cy="45719"/>
            </a:xfrm>
            <a:prstGeom prst="rect">
              <a:avLst/>
            </a:prstGeom>
            <a:solidFill>
              <a:srgbClr val="1BD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901464" y="2830354"/>
              <a:ext cx="118586" cy="45719"/>
            </a:xfrm>
            <a:prstGeom prst="rect">
              <a:avLst/>
            </a:prstGeom>
            <a:solidFill>
              <a:srgbClr val="1BD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9" name="任意多边形 88"/>
          <p:cNvSpPr/>
          <p:nvPr/>
        </p:nvSpPr>
        <p:spPr>
          <a:xfrm>
            <a:off x="1787236" y="1298433"/>
            <a:ext cx="8613884" cy="4266044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63500">
            <a:solidFill>
              <a:schemeClr val="bg1">
                <a:alpha val="50000"/>
              </a:schemeClr>
            </a:solidFill>
          </a:ln>
          <a:effectLst>
            <a:outerShdw blurRad="76200" dir="5400000" algn="ctr" rotWithShape="0">
              <a:srgbClr val="1BD0F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任意多边形 89"/>
          <p:cNvSpPr/>
          <p:nvPr/>
        </p:nvSpPr>
        <p:spPr>
          <a:xfrm>
            <a:off x="1023882" y="913067"/>
            <a:ext cx="10144236" cy="5031866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28575">
            <a:solidFill>
              <a:schemeClr val="bg1">
                <a:alpha val="50000"/>
              </a:schemeClr>
            </a:solidFill>
          </a:ln>
          <a:effectLst>
            <a:outerShdw blurRad="76200" dir="5400000" algn="ctr" rotWithShape="0">
              <a:srgbClr val="1BD0F0">
                <a:alpha val="9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" name="任意多边形 102"/>
          <p:cNvSpPr/>
          <p:nvPr/>
        </p:nvSpPr>
        <p:spPr>
          <a:xfrm>
            <a:off x="1276394" y="1150703"/>
            <a:ext cx="9611774" cy="4569969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任意多边形 103"/>
          <p:cNvSpPr/>
          <p:nvPr/>
        </p:nvSpPr>
        <p:spPr>
          <a:xfrm>
            <a:off x="1276394" y="1140331"/>
            <a:ext cx="9611774" cy="4569969"/>
          </a:xfrm>
          <a:custGeom>
            <a:avLst/>
            <a:gdLst>
              <a:gd name="connsiteX0" fmla="*/ 311489 w 6798669"/>
              <a:gd name="connsiteY0" fmla="*/ 0 h 2336800"/>
              <a:gd name="connsiteX1" fmla="*/ 6446983 w 6798669"/>
              <a:gd name="connsiteY1" fmla="*/ 0 h 2336800"/>
              <a:gd name="connsiteX2" fmla="*/ 6798669 w 6798669"/>
              <a:gd name="connsiteY2" fmla="*/ 351686 h 2336800"/>
              <a:gd name="connsiteX3" fmla="*/ 6798669 w 6798669"/>
              <a:gd name="connsiteY3" fmla="*/ 2046523 h 2336800"/>
              <a:gd name="connsiteX4" fmla="*/ 6508392 w 6798669"/>
              <a:gd name="connsiteY4" fmla="*/ 2336800 h 2336800"/>
              <a:gd name="connsiteX5" fmla="*/ 416424 w 6798669"/>
              <a:gd name="connsiteY5" fmla="*/ 2336800 h 2336800"/>
              <a:gd name="connsiteX6" fmla="*/ 0 w 6798669"/>
              <a:gd name="connsiteY6" fmla="*/ 1920376 h 2336800"/>
              <a:gd name="connsiteX7" fmla="*/ 0 w 6798669"/>
              <a:gd name="connsiteY7" fmla="*/ 311489 h 2336800"/>
              <a:gd name="connsiteX0-1" fmla="*/ 324189 w 6811369"/>
              <a:gd name="connsiteY0-2" fmla="*/ 0 h 2336800"/>
              <a:gd name="connsiteX1-3" fmla="*/ 6459683 w 6811369"/>
              <a:gd name="connsiteY1-4" fmla="*/ 0 h 2336800"/>
              <a:gd name="connsiteX2-5" fmla="*/ 6811369 w 6811369"/>
              <a:gd name="connsiteY2-6" fmla="*/ 351686 h 2336800"/>
              <a:gd name="connsiteX3-7" fmla="*/ 6811369 w 6811369"/>
              <a:gd name="connsiteY3-8" fmla="*/ 2046523 h 2336800"/>
              <a:gd name="connsiteX4-9" fmla="*/ 6521092 w 6811369"/>
              <a:gd name="connsiteY4-10" fmla="*/ 2336800 h 2336800"/>
              <a:gd name="connsiteX5-11" fmla="*/ 429124 w 6811369"/>
              <a:gd name="connsiteY5-12" fmla="*/ 2336800 h 2336800"/>
              <a:gd name="connsiteX6-13" fmla="*/ 0 w 6811369"/>
              <a:gd name="connsiteY6-14" fmla="*/ 2060076 h 2336800"/>
              <a:gd name="connsiteX7-15" fmla="*/ 12700 w 6811369"/>
              <a:gd name="connsiteY7-16" fmla="*/ 311489 h 2336800"/>
              <a:gd name="connsiteX8" fmla="*/ 324189 w 6811369"/>
              <a:gd name="connsiteY8" fmla="*/ 0 h 2336800"/>
              <a:gd name="connsiteX0-17" fmla="*/ 312711 w 6799891"/>
              <a:gd name="connsiteY0-18" fmla="*/ 0 h 2336800"/>
              <a:gd name="connsiteX1-19" fmla="*/ 6448205 w 6799891"/>
              <a:gd name="connsiteY1-20" fmla="*/ 0 h 2336800"/>
              <a:gd name="connsiteX2-21" fmla="*/ 6799891 w 6799891"/>
              <a:gd name="connsiteY2-22" fmla="*/ 351686 h 2336800"/>
              <a:gd name="connsiteX3-23" fmla="*/ 6799891 w 6799891"/>
              <a:gd name="connsiteY3-24" fmla="*/ 2046523 h 2336800"/>
              <a:gd name="connsiteX4-25" fmla="*/ 6509614 w 6799891"/>
              <a:gd name="connsiteY4-26" fmla="*/ 2336800 h 2336800"/>
              <a:gd name="connsiteX5-27" fmla="*/ 417646 w 6799891"/>
              <a:gd name="connsiteY5-28" fmla="*/ 2336800 h 2336800"/>
              <a:gd name="connsiteX6-29" fmla="*/ 1222 w 6799891"/>
              <a:gd name="connsiteY6-30" fmla="*/ 2047376 h 2336800"/>
              <a:gd name="connsiteX7-31" fmla="*/ 1222 w 6799891"/>
              <a:gd name="connsiteY7-32" fmla="*/ 311489 h 2336800"/>
              <a:gd name="connsiteX8-33" fmla="*/ 312711 w 6799891"/>
              <a:gd name="connsiteY8-34" fmla="*/ 0 h 2336800"/>
              <a:gd name="connsiteX0-35" fmla="*/ 312711 w 6799891"/>
              <a:gd name="connsiteY0-36" fmla="*/ 0 h 2336800"/>
              <a:gd name="connsiteX1-37" fmla="*/ 6448205 w 6799891"/>
              <a:gd name="connsiteY1-38" fmla="*/ 0 h 2336800"/>
              <a:gd name="connsiteX2-39" fmla="*/ 6799891 w 6799891"/>
              <a:gd name="connsiteY2-40" fmla="*/ 351686 h 2336800"/>
              <a:gd name="connsiteX3-41" fmla="*/ 6799891 w 6799891"/>
              <a:gd name="connsiteY3-42" fmla="*/ 2046523 h 2336800"/>
              <a:gd name="connsiteX4-43" fmla="*/ 6509614 w 6799891"/>
              <a:gd name="connsiteY4-44" fmla="*/ 2336800 h 2336800"/>
              <a:gd name="connsiteX5-45" fmla="*/ 417646 w 6799891"/>
              <a:gd name="connsiteY5-46" fmla="*/ 2336800 h 2336800"/>
              <a:gd name="connsiteX6-47" fmla="*/ 1222 w 6799891"/>
              <a:gd name="connsiteY6-48" fmla="*/ 2047376 h 2336800"/>
              <a:gd name="connsiteX7-49" fmla="*/ 1222 w 6799891"/>
              <a:gd name="connsiteY7-50" fmla="*/ 336889 h 2336800"/>
              <a:gd name="connsiteX8-51" fmla="*/ 312711 w 6799891"/>
              <a:gd name="connsiteY8-52" fmla="*/ 0 h 2336800"/>
              <a:gd name="connsiteX0-53" fmla="*/ 312711 w 6799891"/>
              <a:gd name="connsiteY0-54" fmla="*/ 0 h 2336800"/>
              <a:gd name="connsiteX1-55" fmla="*/ 6448205 w 6799891"/>
              <a:gd name="connsiteY1-56" fmla="*/ 0 h 2336800"/>
              <a:gd name="connsiteX2-57" fmla="*/ 6799891 w 6799891"/>
              <a:gd name="connsiteY2-58" fmla="*/ 351686 h 2336800"/>
              <a:gd name="connsiteX3-59" fmla="*/ 6799891 w 6799891"/>
              <a:gd name="connsiteY3-60" fmla="*/ 2046523 h 2336800"/>
              <a:gd name="connsiteX4-61" fmla="*/ 6509614 w 6799891"/>
              <a:gd name="connsiteY4-62" fmla="*/ 2336800 h 2336800"/>
              <a:gd name="connsiteX5-63" fmla="*/ 318586 w 6799891"/>
              <a:gd name="connsiteY5-64" fmla="*/ 2336800 h 2336800"/>
              <a:gd name="connsiteX6-65" fmla="*/ 1222 w 6799891"/>
              <a:gd name="connsiteY6-66" fmla="*/ 2047376 h 2336800"/>
              <a:gd name="connsiteX7-67" fmla="*/ 1222 w 6799891"/>
              <a:gd name="connsiteY7-68" fmla="*/ 336889 h 2336800"/>
              <a:gd name="connsiteX8-69" fmla="*/ 312711 w 6799891"/>
              <a:gd name="connsiteY8-70" fmla="*/ 0 h 2336800"/>
              <a:gd name="connsiteX0-71" fmla="*/ 312206 w 6799386"/>
              <a:gd name="connsiteY0-72" fmla="*/ 0 h 2336800"/>
              <a:gd name="connsiteX1-73" fmla="*/ 6447700 w 6799386"/>
              <a:gd name="connsiteY1-74" fmla="*/ 0 h 2336800"/>
              <a:gd name="connsiteX2-75" fmla="*/ 6799386 w 6799386"/>
              <a:gd name="connsiteY2-76" fmla="*/ 351686 h 2336800"/>
              <a:gd name="connsiteX3-77" fmla="*/ 6799386 w 6799386"/>
              <a:gd name="connsiteY3-78" fmla="*/ 2046523 h 2336800"/>
              <a:gd name="connsiteX4-79" fmla="*/ 6509109 w 6799386"/>
              <a:gd name="connsiteY4-80" fmla="*/ 2336800 h 2336800"/>
              <a:gd name="connsiteX5-81" fmla="*/ 318081 w 6799386"/>
              <a:gd name="connsiteY5-82" fmla="*/ 2336800 h 2336800"/>
              <a:gd name="connsiteX6-83" fmla="*/ 8337 w 6799386"/>
              <a:gd name="connsiteY6-84" fmla="*/ 2054996 h 2336800"/>
              <a:gd name="connsiteX7-85" fmla="*/ 717 w 6799386"/>
              <a:gd name="connsiteY7-86" fmla="*/ 336889 h 2336800"/>
              <a:gd name="connsiteX8-87" fmla="*/ 312206 w 6799386"/>
              <a:gd name="connsiteY8-88" fmla="*/ 0 h 23368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6799386" h="2336800">
                <a:moveTo>
                  <a:pt x="312206" y="0"/>
                </a:moveTo>
                <a:lnTo>
                  <a:pt x="6447700" y="0"/>
                </a:lnTo>
                <a:lnTo>
                  <a:pt x="6799386" y="351686"/>
                </a:lnTo>
                <a:lnTo>
                  <a:pt x="6799386" y="2046523"/>
                </a:lnTo>
                <a:lnTo>
                  <a:pt x="6509109" y="2336800"/>
                </a:lnTo>
                <a:lnTo>
                  <a:pt x="318081" y="2336800"/>
                </a:lnTo>
                <a:lnTo>
                  <a:pt x="8337" y="2054996"/>
                </a:lnTo>
                <a:cubicBezTo>
                  <a:pt x="12570" y="1472134"/>
                  <a:pt x="-3516" y="919751"/>
                  <a:pt x="717" y="336889"/>
                </a:cubicBezTo>
                <a:lnTo>
                  <a:pt x="312206" y="0"/>
                </a:lnTo>
                <a:close/>
              </a:path>
            </a:pathLst>
          </a:custGeom>
          <a:noFill/>
          <a:ln w="101600">
            <a:solidFill>
              <a:schemeClr val="bg1">
                <a:alpha val="50000"/>
              </a:schemeClr>
            </a:solidFill>
          </a:ln>
          <a:effectLst>
            <a:outerShdw blurRad="254000" algn="ctr" rotWithShape="0">
              <a:srgbClr val="1BD0F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文本框 132"/>
          <p:cNvSpPr txBox="1"/>
          <p:nvPr/>
        </p:nvSpPr>
        <p:spPr>
          <a:xfrm>
            <a:off x="5285522" y="17699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r>
              <a:rPr lang="zh-TW" altLang="zh-TW" dirty="0"/>
              <a:t>研究</a:t>
            </a:r>
            <a:r>
              <a:rPr lang="zh-TW" altLang="en-US" dirty="0"/>
              <a:t>成果</a:t>
            </a:r>
            <a:endParaRPr lang="zh-CN" altLang="en-US" dirty="0"/>
          </a:p>
        </p:txBody>
      </p:sp>
      <p:cxnSp>
        <p:nvCxnSpPr>
          <p:cNvPr id="107" name="直接连接符 106"/>
          <p:cNvCxnSpPr/>
          <p:nvPr/>
        </p:nvCxnSpPr>
        <p:spPr>
          <a:xfrm>
            <a:off x="31034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7015086" y="2062342"/>
            <a:ext cx="201461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36"/>
          <p:cNvSpPr txBox="1"/>
          <p:nvPr/>
        </p:nvSpPr>
        <p:spPr>
          <a:xfrm>
            <a:off x="2712028" y="2289609"/>
            <a:ext cx="66917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457200">
              <a:lnSpc>
                <a:spcPct val="200000"/>
              </a:lnSpc>
              <a:buSzPts val="2800"/>
              <a:buFont typeface="+mj-lt"/>
              <a:buAutoNum type="arabicPeriod"/>
            </a:pPr>
            <a:r>
              <a:rPr lang="zh-TW" altLang="en-US" sz="2000" dirty="0">
                <a:solidFill>
                  <a:schemeClr val="bg1"/>
                </a:solidFill>
              </a:rPr>
              <a:t>利用深度學習訓練資料進行分類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lvl="0" indent="-457200">
              <a:lnSpc>
                <a:spcPct val="200000"/>
              </a:lnSpc>
              <a:buSzPts val="2800"/>
              <a:buFont typeface="+mj-lt"/>
              <a:buAutoNum type="arabicPeriod"/>
            </a:pPr>
            <a:r>
              <a:rPr lang="zh-TW" altLang="en-US" sz="2000" dirty="0">
                <a:solidFill>
                  <a:schemeClr val="bg1"/>
                </a:solidFill>
              </a:rPr>
              <a:t>自動辨識小花蔓澤蘭並標示這區域是否有小花蔓澤蘭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125" r="97875">
                        <a14:foregroundMark x1="46250" y1="48375" x2="46250" y2="48375"/>
                        <a14:foregroundMark x1="51250" y1="48875" x2="51250" y2="48875"/>
                        <a14:foregroundMark x1="52750" y1="43750" x2="52750" y2="43750"/>
                        <a14:foregroundMark x1="46250" y1="52625" x2="46250" y2="52625"/>
                        <a14:foregroundMark x1="24625" y1="46625" x2="24625" y2="46625"/>
                        <a14:foregroundMark x1="36625" y1="22750" x2="36625" y2="22750"/>
                        <a14:foregroundMark x1="55125" y1="45375" x2="55125" y2="45375"/>
                        <a14:foregroundMark x1="53750" y1="47625" x2="53750" y2="47625"/>
                        <a14:foregroundMark x1="47500" y1="45125" x2="47500" y2="45125"/>
                        <a14:foregroundMark x1="47750" y1="49625" x2="47750" y2="49625"/>
                        <a14:backgroundMark x1="50750" y1="30375" x2="50750" y2="30375"/>
                        <a14:backgroundMark x1="44125" y1="31625" x2="44125" y2="31625"/>
                        <a14:backgroundMark x1="45250" y1="34375" x2="45250" y2="34375"/>
                        <a14:backgroundMark x1="40375" y1="66125" x2="40375" y2="66125"/>
                        <a14:backgroundMark x1="47250" y1="68125" x2="47250" y2="68125"/>
                        <a14:backgroundMark x1="40125" y1="67625" x2="40125" y2="67625"/>
                        <a14:backgroundMark x1="19375" y1="52875" x2="19375" y2="52875"/>
                        <a14:backgroundMark x1="64375" y1="55500" x2="64375" y2="55500"/>
                        <a14:backgroundMark x1="71000" y1="57250" x2="71000" y2="57250"/>
                        <a14:backgroundMark x1="60125" y1="56250" x2="60125" y2="5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21" y="3481936"/>
            <a:ext cx="2385138" cy="23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50"/>
                            </p:stCondLst>
                            <p:childTnLst>
                              <p:par>
                                <p:cTn id="55" presetID="22" presetClass="entr" presetSubtype="1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103" grpId="0" animBg="1"/>
      <p:bldP spid="103" grpId="1" animBg="1"/>
      <p:bldP spid="104" grpId="0" animBg="1"/>
      <p:bldP spid="104" grpId="1" animBg="1"/>
      <p:bldP spid="104" grpId="2" animBg="1"/>
      <p:bldP spid="105" grpId="0"/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0" y="391892"/>
            <a:ext cx="4376056" cy="839755"/>
          </a:xfrm>
          <a:prstGeom prst="homePlate">
            <a:avLst>
              <a:gd name="adj" fmla="val 50000"/>
            </a:avLst>
          </a:prstGeom>
          <a:solidFill>
            <a:schemeClr val="accent5"/>
          </a:solidFill>
          <a:ln w="12700" cap="flat" cmpd="sng">
            <a:solidFill>
              <a:srgbClr val="3D73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Google Shape;238;p25"/>
          <p:cNvSpPr txBox="1">
            <a:spLocks noGrp="1"/>
          </p:cNvSpPr>
          <p:nvPr>
            <p:ph type="title"/>
          </p:nvPr>
        </p:nvSpPr>
        <p:spPr>
          <a:xfrm>
            <a:off x="35192" y="51552"/>
            <a:ext cx="4305670" cy="165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zh-TW" dirty="0"/>
              <a:t>流程圖(無人機)</a:t>
            </a:r>
            <a:endParaRPr dirty="0"/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03" y="2681791"/>
            <a:ext cx="2576449" cy="252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0" b="5062"/>
          <a:stretch/>
        </p:blipFill>
        <p:spPr>
          <a:xfrm>
            <a:off x="5044521" y="62143"/>
            <a:ext cx="5362737" cy="6619211"/>
          </a:xfrm>
        </p:spPr>
      </p:pic>
    </p:spTree>
    <p:extLst>
      <p:ext uri="{BB962C8B-B14F-4D97-AF65-F5344CB8AC3E}">
        <p14:creationId xmlns:p14="http://schemas.microsoft.com/office/powerpoint/2010/main" val="523856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00">
        <p14:gallery dir="l"/>
      </p:transition>
    </mc:Choice>
    <mc:Fallback>
      <p:transition spd="slow" advTm="5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5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16435</TotalTime>
  <Words>395</Words>
  <Application>Microsoft Office PowerPoint</Application>
  <PresentationFormat>寬螢幕</PresentationFormat>
  <Paragraphs>99</Paragraphs>
  <Slides>23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5" baseType="lpstr">
      <vt:lpstr>BlinkMacSystemFont</vt:lpstr>
      <vt:lpstr>方正姚体</vt:lpstr>
      <vt:lpstr>微软雅黑</vt:lpstr>
      <vt:lpstr>宋体</vt:lpstr>
      <vt:lpstr>微軟正黑體</vt:lpstr>
      <vt:lpstr>新細明體</vt:lpstr>
      <vt:lpstr>汉仪菱心体简</vt:lpstr>
      <vt:lpstr>Arial</vt:lpstr>
      <vt:lpstr>Calibri</vt:lpstr>
      <vt:lpstr>Calibri Light</vt:lpstr>
      <vt:lpstr>Century Gothic</vt:lpstr>
      <vt:lpstr>Office 主题</vt:lpstr>
      <vt:lpstr>PowerPoint 簡報</vt:lpstr>
      <vt:lpstr>PowerPoint 簡報</vt:lpstr>
      <vt:lpstr>生長環境和成長方式</vt:lpstr>
      <vt:lpstr>PowerPoint 簡報</vt:lpstr>
      <vt:lpstr>PowerPoint 簡報</vt:lpstr>
      <vt:lpstr>Google Earth呈現嚴重狀況</vt:lpstr>
      <vt:lpstr>PowerPoint 簡報</vt:lpstr>
      <vt:lpstr>PowerPoint 簡報</vt:lpstr>
      <vt:lpstr>流程圖(無人機)</vt:lpstr>
      <vt:lpstr>創新智慧服務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過程遇到的問題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吳彬瑞</dc:creator>
  <cp:lastModifiedBy>彬瑞 吳</cp:lastModifiedBy>
  <cp:revision>189</cp:revision>
  <dcterms:created xsi:type="dcterms:W3CDTF">2014-10-10T13:52:00Z</dcterms:created>
  <dcterms:modified xsi:type="dcterms:W3CDTF">2020-12-24T08:54:30Z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